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60" r:id="rId4"/>
    <p:sldId id="261" r:id="rId5"/>
    <p:sldId id="258" r:id="rId6"/>
    <p:sldId id="273" r:id="rId7"/>
    <p:sldId id="272" r:id="rId8"/>
    <p:sldId id="259" r:id="rId9"/>
    <p:sldId id="262" r:id="rId10"/>
    <p:sldId id="274" r:id="rId11"/>
    <p:sldId id="275" r:id="rId12"/>
    <p:sldId id="263" r:id="rId13"/>
    <p:sldId id="276" r:id="rId14"/>
    <p:sldId id="264" r:id="rId15"/>
    <p:sldId id="265" r:id="rId16"/>
    <p:sldId id="277" r:id="rId17"/>
    <p:sldId id="266" r:id="rId18"/>
    <p:sldId id="267" r:id="rId19"/>
    <p:sldId id="278" r:id="rId20"/>
    <p:sldId id="268" r:id="rId21"/>
    <p:sldId id="271" r:id="rId22"/>
    <p:sldId id="269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D95CD-4A53-46D2-A706-15117E6475FF}" type="datetimeFigureOut">
              <a:rPr lang="en-US" smtClean="0"/>
              <a:pPr/>
              <a:t>11/17/2016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39FFB-153B-4702-B873-B85E9C68FF5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Time period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39FFB-153B-4702-B873-B85E9C68FF58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39FFB-153B-4702-B873-B85E9C68FF58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39FFB-153B-4702-B873-B85E9C68FF58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39FFB-153B-4702-B873-B85E9C68FF58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39FFB-153B-4702-B873-B85E9C68FF58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39FFB-153B-4702-B873-B85E9C68FF58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39FFB-153B-4702-B873-B85E9C68FF58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39FFB-153B-4702-B873-B85E9C68FF58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39FFB-153B-4702-B873-B85E9C68FF58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This</a:t>
            </a:r>
            <a:r>
              <a:rPr lang="en-IN" baseline="0" dirty="0" smtClean="0"/>
              <a:t> is a nice slide but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39FFB-153B-4702-B873-B85E9C68FF58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39FFB-153B-4702-B873-B85E9C68FF58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lickr.com/photos/22694930@N00/476958443/" TargetMode="Externa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" y="381000"/>
          <a:ext cx="2362447" cy="255377"/>
        </p:xfrm>
        <a:graphic>
          <a:graphicData uri="http://schemas.openxmlformats.org/presentationml/2006/ole">
            <p:oleObj spid="_x0000_s1026" name="CorelDRAW" r:id="rId3" imgW="1927080" imgH="119160" progId="">
              <p:embed/>
            </p:oleObj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0" y="1676400"/>
            <a:ext cx="9144000" cy="3124200"/>
            <a:chOff x="0" y="3352800"/>
            <a:chExt cx="8305800" cy="2819400"/>
          </a:xfrm>
        </p:grpSpPr>
        <p:pic>
          <p:nvPicPr>
            <p:cNvPr id="6" name="Picture 4" descr="C:\Users\Lenovo\Desktop\22222.jpg"/>
            <p:cNvPicPr>
              <a:picLocks noChangeAspect="1" noChangeArrowheads="1"/>
            </p:cNvPicPr>
            <p:nvPr/>
          </p:nvPicPr>
          <p:blipFill>
            <a:blip r:embed="rId4" cstate="print"/>
            <a:srcRect t="4696" r="12452" b="5498"/>
            <a:stretch>
              <a:fillRect/>
            </a:stretch>
          </p:blipFill>
          <p:spPr bwMode="auto">
            <a:xfrm rot="10800000">
              <a:off x="2514600" y="3352800"/>
              <a:ext cx="2468943" cy="2819400"/>
            </a:xfrm>
            <a:prstGeom prst="rect">
              <a:avLst/>
            </a:prstGeom>
            <a:noFill/>
          </p:spPr>
        </p:pic>
        <p:pic>
          <p:nvPicPr>
            <p:cNvPr id="8" name="Picture 6" descr="C:\Users\Lenovo\Desktop\il_570xN.666388860_45c5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352800"/>
              <a:ext cx="2514600" cy="2819400"/>
            </a:xfrm>
            <a:prstGeom prst="rect">
              <a:avLst/>
            </a:prstGeom>
            <a:noFill/>
          </p:spPr>
        </p:pic>
        <p:pic>
          <p:nvPicPr>
            <p:cNvPr id="1028" name="Picture 4" descr="C:\Users\Lenovo\Desktop\Travel-Hacking-Credit-Card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53000" y="3352800"/>
              <a:ext cx="3352800" cy="2819400"/>
            </a:xfrm>
            <a:prstGeom prst="rect">
              <a:avLst/>
            </a:prstGeom>
            <a:noFill/>
          </p:spPr>
        </p:pic>
      </p:grpSp>
      <p:sp>
        <p:nvSpPr>
          <p:cNvPr id="11" name="Rectangle 10"/>
          <p:cNvSpPr/>
          <p:nvPr/>
        </p:nvSpPr>
        <p:spPr>
          <a:xfrm>
            <a:off x="1676400" y="5181600"/>
            <a:ext cx="518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dirty="0" smtClean="0">
                <a:solidFill>
                  <a:schemeClr val="tx2">
                    <a:lumMod val="75000"/>
                  </a:schemeClr>
                </a:solidFill>
                <a:latin typeface="NewsGoth Lt BT" pitchFamily="34" charset="0"/>
              </a:rPr>
              <a:t>Cowries to credit cards</a:t>
            </a:r>
          </a:p>
          <a:p>
            <a:pPr algn="ctr"/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NewsGoth Lt BT" pitchFamily="34" charset="0"/>
              </a:rPr>
              <a:t>Understanding ancient Indian coinage.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journey of alexan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8556006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solidFill>
                  <a:srgbClr val="00B0F0"/>
                </a:solidFill>
                <a:latin typeface="Bradley Hand ITC" pitchFamily="66" charset="0"/>
              </a:rPr>
              <a:t>The  Journey of Alexander!</a:t>
            </a:r>
            <a:endParaRPr lang="en-IN" sz="3200" b="1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096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All the way from </a:t>
            </a:r>
            <a:r>
              <a:rPr lang="en-IN" dirty="0" smtClean="0">
                <a:solidFill>
                  <a:srgbClr val="FF0000"/>
                </a:solidFill>
              </a:rPr>
              <a:t>PELLA</a:t>
            </a:r>
            <a:r>
              <a:rPr lang="en-IN" dirty="0" smtClean="0"/>
              <a:t> to </a:t>
            </a:r>
            <a:r>
              <a:rPr lang="en-IN" dirty="0" smtClean="0">
                <a:solidFill>
                  <a:srgbClr val="FF0000"/>
                </a:solidFill>
              </a:rPr>
              <a:t>GANDHARA</a:t>
            </a:r>
            <a:endParaRPr lang="en-IN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571500" y="2476500"/>
            <a:ext cx="3962400" cy="3276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334000" y="3810000"/>
            <a:ext cx="2667000" cy="1905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81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Algerian" pitchFamily="82" charset="0"/>
              </a:rPr>
              <a:t>The Curious Case of </a:t>
            </a:r>
            <a:r>
              <a:rPr lang="en-IN" b="1" dirty="0" err="1" smtClean="0">
                <a:latin typeface="Algerian" pitchFamily="82" charset="0"/>
              </a:rPr>
              <a:t>Kushana</a:t>
            </a:r>
            <a:r>
              <a:rPr lang="en-IN" b="1" dirty="0" smtClean="0">
                <a:latin typeface="Algerian" pitchFamily="82" charset="0"/>
              </a:rPr>
              <a:t> Coins</a:t>
            </a:r>
            <a:endParaRPr lang="en-IN" b="1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After the Greeks, a group of Nomads from a little village in China reached India and stayed here.</a:t>
            </a:r>
          </a:p>
          <a:p>
            <a:endParaRPr lang="en-IN" dirty="0" smtClean="0"/>
          </a:p>
          <a:p>
            <a:r>
              <a:rPr lang="en-IN" dirty="0" smtClean="0"/>
              <a:t>These rulers came to be known as the </a:t>
            </a:r>
            <a:r>
              <a:rPr lang="en-IN" dirty="0" err="1" smtClean="0"/>
              <a:t>Kushanas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>
                <a:solidFill>
                  <a:schemeClr val="tx2">
                    <a:lumMod val="75000"/>
                  </a:schemeClr>
                </a:solidFill>
                <a:latin typeface="Lucida Handwriting" pitchFamily="66" charset="0"/>
              </a:rPr>
              <a:t>Do you know how they managed to conquer India?</a:t>
            </a:r>
          </a:p>
          <a:p>
            <a:endParaRPr lang="en-IN" dirty="0" smtClean="0"/>
          </a:p>
        </p:txBody>
      </p:sp>
      <p:pic>
        <p:nvPicPr>
          <p:cNvPr id="4" name="Picture 3" descr="KanishkaCoi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4114800"/>
            <a:ext cx="2526182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343400"/>
            <a:ext cx="571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Today, we find many coins from the </a:t>
            </a:r>
            <a:r>
              <a:rPr lang="en-IN" dirty="0" err="1" smtClean="0"/>
              <a:t>Kushana</a:t>
            </a:r>
            <a:r>
              <a:rPr lang="en-IN" dirty="0" smtClean="0"/>
              <a:t> dynasty. They do look a little different.</a:t>
            </a:r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>
                <a:solidFill>
                  <a:schemeClr val="tx2">
                    <a:lumMod val="75000"/>
                  </a:schemeClr>
                </a:solidFill>
                <a:latin typeface="Lucida Handwriting" pitchFamily="66" charset="0"/>
              </a:rPr>
              <a:t>Can the </a:t>
            </a:r>
            <a:r>
              <a:rPr lang="en-IN" dirty="0" err="1" smtClean="0">
                <a:solidFill>
                  <a:schemeClr val="tx2">
                    <a:lumMod val="75000"/>
                  </a:schemeClr>
                </a:solidFill>
                <a:latin typeface="Lucida Handwriting" pitchFamily="66" charset="0"/>
              </a:rPr>
              <a:t>Kushana</a:t>
            </a:r>
            <a:r>
              <a:rPr lang="en-IN" dirty="0" smtClean="0">
                <a:solidFill>
                  <a:schemeClr val="tx2">
                    <a:lumMod val="75000"/>
                  </a:schemeClr>
                </a:solidFill>
                <a:latin typeface="Lucida Handwriting" pitchFamily="66" charset="0"/>
              </a:rPr>
              <a:t> coins tell us about their culture and society?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29200" y="4572000"/>
            <a:ext cx="22098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334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Algerian" pitchFamily="82" charset="0"/>
              </a:rPr>
              <a:t>The Curious Case of </a:t>
            </a:r>
            <a:r>
              <a:rPr lang="en-IN" sz="2000" b="1" dirty="0" err="1" smtClean="0">
                <a:latin typeface="Algerian" pitchFamily="82" charset="0"/>
              </a:rPr>
              <a:t>Kushana</a:t>
            </a:r>
            <a:r>
              <a:rPr lang="en-IN" sz="2000" b="1" dirty="0" smtClean="0">
                <a:latin typeface="Algerian" pitchFamily="82" charset="0"/>
              </a:rPr>
              <a:t> Coins</a:t>
            </a:r>
            <a:endParaRPr lang="en-IN" sz="2000" b="1" dirty="0">
              <a:latin typeface="Algerian" pitchFamily="82" charset="0"/>
            </a:endParaRPr>
          </a:p>
        </p:txBody>
      </p:sp>
      <p:pic>
        <p:nvPicPr>
          <p:cNvPr id="3" name="Picture 2" descr="buddha kush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58" y="1524000"/>
            <a:ext cx="7866874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5334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Obverse : Portrait of King 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5410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Reverse: Image of Buddha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61722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rgbClr val="FF0000"/>
                </a:solidFill>
                <a:latin typeface="Comic Sans MS" pitchFamily="66" charset="0"/>
              </a:rPr>
              <a:t>Hey! I can read this!</a:t>
            </a:r>
            <a:endParaRPr lang="en-IN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3771900" y="4686300"/>
            <a:ext cx="21336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Algerian" pitchFamily="82" charset="0"/>
              </a:rPr>
              <a:t>Gupta dynasty: the age of gold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762000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The Gupta Dynasty, began by Chandragupta, lasted from 320 CE to the 5</a:t>
            </a:r>
            <a:r>
              <a:rPr lang="en-IN" baseline="30000" dirty="0" smtClean="0"/>
              <a:t>th</a:t>
            </a:r>
            <a:r>
              <a:rPr lang="en-IN" dirty="0" smtClean="0"/>
              <a:t> century CE. </a:t>
            </a:r>
            <a:r>
              <a:rPr lang="en-IN" dirty="0" err="1" smtClean="0"/>
              <a:t>Samudragupta</a:t>
            </a:r>
            <a:r>
              <a:rPr lang="en-IN" dirty="0" smtClean="0"/>
              <a:t> was one of their greatest rulers, who is mostly known because of his coins.</a:t>
            </a:r>
          </a:p>
          <a:p>
            <a:endParaRPr lang="en-IN" dirty="0" smtClean="0"/>
          </a:p>
          <a:p>
            <a:r>
              <a:rPr lang="en-IN" dirty="0" smtClean="0"/>
              <a:t>These coins made sure that the ruler was portrayed as a great king and brave warrior.</a:t>
            </a:r>
          </a:p>
          <a:p>
            <a:endParaRPr lang="en-IN" dirty="0" smtClean="0"/>
          </a:p>
          <a:p>
            <a:r>
              <a:rPr lang="en-IN" dirty="0" smtClean="0">
                <a:solidFill>
                  <a:schemeClr val="tx2">
                    <a:lumMod val="75000"/>
                  </a:schemeClr>
                </a:solidFill>
                <a:latin typeface="Lucida Handwriting" pitchFamily="66" charset="0"/>
              </a:rPr>
              <a:t>Can you think of any reasons for doing so?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276600"/>
            <a:ext cx="358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Samudragupta</a:t>
            </a:r>
            <a:r>
              <a:rPr lang="en-IN" dirty="0" smtClean="0"/>
              <a:t> issued as many as 8 different types of coins for himself. </a:t>
            </a:r>
          </a:p>
          <a:p>
            <a:endParaRPr lang="en-IN" dirty="0" smtClean="0"/>
          </a:p>
          <a:p>
            <a:r>
              <a:rPr lang="en-IN" dirty="0" smtClean="0"/>
              <a:t>They are known today as Standard, Archer, Battle Axe, Chandragupta-I, </a:t>
            </a:r>
            <a:r>
              <a:rPr lang="en-IN" dirty="0" err="1" smtClean="0"/>
              <a:t>Kacha</a:t>
            </a:r>
            <a:r>
              <a:rPr lang="en-IN" dirty="0" smtClean="0"/>
              <a:t>, Tiger, Lyrist and </a:t>
            </a:r>
            <a:r>
              <a:rPr lang="en-IN" dirty="0" err="1" smtClean="0"/>
              <a:t>Asvamedha</a:t>
            </a:r>
            <a:r>
              <a:rPr lang="en-IN" dirty="0" smtClean="0"/>
              <a:t> type.</a:t>
            </a:r>
          </a:p>
          <a:p>
            <a:endParaRPr lang="en-IN" dirty="0" smtClean="0"/>
          </a:p>
          <a:p>
            <a:endParaRPr lang="en-IN" dirty="0" smtClean="0">
              <a:solidFill>
                <a:schemeClr val="tx2">
                  <a:lumMod val="75000"/>
                </a:schemeClr>
              </a:solidFill>
              <a:latin typeface="Lucida Handwriting" pitchFamily="66" charset="0"/>
            </a:endParaRPr>
          </a:p>
          <a:p>
            <a:r>
              <a:rPr lang="en-IN" dirty="0" smtClean="0">
                <a:solidFill>
                  <a:schemeClr val="tx2">
                    <a:lumMod val="75000"/>
                  </a:schemeClr>
                </a:solidFill>
                <a:latin typeface="Lucida Handwriting" pitchFamily="66" charset="0"/>
              </a:rPr>
              <a:t>What do these coin types indicate?</a:t>
            </a:r>
          </a:p>
        </p:txBody>
      </p:sp>
      <p:pic>
        <p:nvPicPr>
          <p:cNvPr id="5" name="Picture 4" descr="SamudraguptaCo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124200"/>
            <a:ext cx="3463331" cy="3429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581400" y="5181600"/>
            <a:ext cx="22860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Algerian" pitchFamily="82" charset="0"/>
              </a:rPr>
              <a:t>Gupta dynasty: the age of gold</a:t>
            </a:r>
          </a:p>
        </p:txBody>
      </p:sp>
      <p:pic>
        <p:nvPicPr>
          <p:cNvPr id="3" name="Picture 2" descr="samudragupta hor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95400"/>
            <a:ext cx="2882498" cy="2768600"/>
          </a:xfrm>
          <a:prstGeom prst="rect">
            <a:avLst/>
          </a:prstGeom>
        </p:spPr>
      </p:pic>
      <p:pic>
        <p:nvPicPr>
          <p:cNvPr id="4" name="Picture 3" descr="horse carto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343400"/>
            <a:ext cx="1990994" cy="1900237"/>
          </a:xfrm>
          <a:prstGeom prst="rect">
            <a:avLst/>
          </a:prstGeom>
        </p:spPr>
      </p:pic>
      <p:pic>
        <p:nvPicPr>
          <p:cNvPr id="5" name="Picture 4" descr="samudragupta marri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1447800"/>
            <a:ext cx="3654947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55626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err="1" smtClean="0">
                <a:solidFill>
                  <a:srgbClr val="FF0000"/>
                </a:solidFill>
                <a:latin typeface="Comic Sans MS" pitchFamily="66" charset="0"/>
              </a:rPr>
              <a:t>Samudragupta</a:t>
            </a:r>
            <a:r>
              <a:rPr lang="en-IN" sz="2000" dirty="0" smtClean="0">
                <a:solidFill>
                  <a:srgbClr val="FF0000"/>
                </a:solidFill>
                <a:latin typeface="Comic Sans MS" pitchFamily="66" charset="0"/>
              </a:rPr>
              <a:t> with his Queen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5753100" y="3771900"/>
            <a:ext cx="2057400" cy="167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524000" y="4038600"/>
            <a:ext cx="12954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1752630" y="3276570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Bradley Hand ITC" pitchFamily="66" charset="0"/>
              </a:rPr>
              <a:t>Why does this coin have a horse?</a:t>
            </a:r>
            <a:endParaRPr lang="en-IN" sz="2000" dirty="0">
              <a:solidFill>
                <a:schemeClr val="tx2">
                  <a:lumMod val="75000"/>
                </a:schemeClr>
              </a:solidFill>
              <a:latin typeface="Bradley Hand ITC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4953000" y="4038600"/>
            <a:ext cx="22098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Algerian" pitchFamily="82" charset="0"/>
              </a:rPr>
              <a:t>Did we worship coins?</a:t>
            </a:r>
          </a:p>
        </p:txBody>
      </p:sp>
      <p:pic>
        <p:nvPicPr>
          <p:cNvPr id="4" name="Picture 3" descr="lakshmi indo gre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95400"/>
            <a:ext cx="2162175" cy="2114550"/>
          </a:xfrm>
          <a:prstGeom prst="rect">
            <a:avLst/>
          </a:prstGeom>
        </p:spPr>
      </p:pic>
      <p:pic>
        <p:nvPicPr>
          <p:cNvPr id="5" name="Picture 4" descr="lakshm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86200"/>
            <a:ext cx="1642895" cy="2338387"/>
          </a:xfrm>
          <a:prstGeom prst="rect">
            <a:avLst/>
          </a:prstGeom>
        </p:spPr>
      </p:pic>
      <p:pic>
        <p:nvPicPr>
          <p:cNvPr id="6" name="Picture 5" descr="shiva co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1371600"/>
            <a:ext cx="1985362" cy="1981200"/>
          </a:xfrm>
          <a:prstGeom prst="rect">
            <a:avLst/>
          </a:prstGeom>
        </p:spPr>
      </p:pic>
      <p:pic>
        <p:nvPicPr>
          <p:cNvPr id="7" name="Picture 6" descr="uma-maheshwara-pic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3886200"/>
            <a:ext cx="1922097" cy="2514600"/>
          </a:xfrm>
          <a:prstGeom prst="rect">
            <a:avLst/>
          </a:prstGeom>
        </p:spPr>
      </p:pic>
      <p:pic>
        <p:nvPicPr>
          <p:cNvPr id="8" name="Picture 7" descr="nike coi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1143000"/>
            <a:ext cx="2162441" cy="2047875"/>
          </a:xfrm>
          <a:prstGeom prst="rect">
            <a:avLst/>
          </a:prstGeom>
        </p:spPr>
      </p:pic>
      <p:pic>
        <p:nvPicPr>
          <p:cNvPr id="9" name="Picture 8" descr="nik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505200"/>
            <a:ext cx="2015746" cy="240665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5400000">
            <a:off x="1066800" y="3657600"/>
            <a:ext cx="1828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3352800" y="3733800"/>
            <a:ext cx="19050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858000" y="3352800"/>
            <a:ext cx="914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19800" y="6019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rgbClr val="FF0000"/>
                </a:solidFill>
                <a:latin typeface="Comic Sans MS" pitchFamily="66" charset="0"/>
              </a:rPr>
              <a:t>Who is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Algerian" pitchFamily="82" charset="0"/>
              </a:rPr>
              <a:t>Do you know about the </a:t>
            </a:r>
            <a:r>
              <a:rPr lang="en-IN" b="1" dirty="0" err="1" smtClean="0">
                <a:latin typeface="Algerian" pitchFamily="82" charset="0"/>
              </a:rPr>
              <a:t>Mughals</a:t>
            </a:r>
            <a:r>
              <a:rPr lang="en-IN" b="1" dirty="0" smtClean="0">
                <a:latin typeface="Algerian" pitchFamily="8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The </a:t>
            </a:r>
            <a:r>
              <a:rPr lang="en-IN" dirty="0" err="1" smtClean="0"/>
              <a:t>Mughal</a:t>
            </a:r>
            <a:r>
              <a:rPr lang="en-IN" dirty="0" smtClean="0"/>
              <a:t> dynasty in India began in 1526 CE when Babur defeated Ibrahim </a:t>
            </a:r>
            <a:r>
              <a:rPr lang="en-IN" dirty="0" err="1" smtClean="0"/>
              <a:t>Lodhi</a:t>
            </a:r>
            <a:r>
              <a:rPr lang="en-IN" dirty="0" smtClean="0"/>
              <a:t>, the Sultan of Delhi.</a:t>
            </a:r>
          </a:p>
          <a:p>
            <a:endParaRPr lang="en-IN" dirty="0" smtClean="0"/>
          </a:p>
          <a:p>
            <a:r>
              <a:rPr lang="en-IN" dirty="0" smtClean="0"/>
              <a:t>The most significant monetary contribution of the </a:t>
            </a:r>
            <a:r>
              <a:rPr lang="en-IN" dirty="0" err="1" smtClean="0"/>
              <a:t>Mughals</a:t>
            </a:r>
            <a:r>
              <a:rPr lang="en-IN" dirty="0" smtClean="0"/>
              <a:t> was to bring about uniformity and consolidation to the system of coinage.</a:t>
            </a:r>
            <a:endParaRPr lang="en-IN" dirty="0"/>
          </a:p>
        </p:txBody>
      </p:sp>
      <p:pic>
        <p:nvPicPr>
          <p:cNvPr id="5" name="Picture 4" descr="shah jehan moh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657600"/>
            <a:ext cx="2057400" cy="20222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200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Lucida Calligraphy" pitchFamily="66" charset="0"/>
              </a:rPr>
              <a:t>Do you know this language?</a:t>
            </a:r>
          </a:p>
          <a:p>
            <a:endParaRPr lang="en-IN" dirty="0" smtClean="0">
              <a:solidFill>
                <a:srgbClr val="FFFF00"/>
              </a:solidFill>
              <a:latin typeface="Lucida Calligraphy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19400" y="3733800"/>
            <a:ext cx="1295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10200" y="3200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Lucida Calligraphy" pitchFamily="66" charset="0"/>
              </a:rPr>
              <a:t>Do you know the script?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4724400" y="3657600"/>
            <a:ext cx="14478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0" y="5867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Lucida Calligraphy" pitchFamily="66" charset="0"/>
              </a:rPr>
              <a:t>Do you know the difference between “Language” and “Script”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Algerian" pitchFamily="82" charset="0"/>
              </a:rPr>
              <a:t>Do you know about the </a:t>
            </a:r>
            <a:r>
              <a:rPr lang="en-IN" sz="2000" b="1" dirty="0" err="1" smtClean="0">
                <a:latin typeface="Algerian" pitchFamily="82" charset="0"/>
              </a:rPr>
              <a:t>Mughals</a:t>
            </a:r>
            <a:r>
              <a:rPr lang="en-IN" sz="2000" b="1" dirty="0" smtClean="0">
                <a:latin typeface="Algerian" pitchFamily="82" charset="0"/>
              </a:rPr>
              <a:t>?</a:t>
            </a:r>
          </a:p>
        </p:txBody>
      </p:sp>
      <p:pic>
        <p:nvPicPr>
          <p:cNvPr id="3" name="Picture 2" descr="akbar co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8200"/>
            <a:ext cx="2138723" cy="2041847"/>
          </a:xfrm>
          <a:prstGeom prst="rect">
            <a:avLst/>
          </a:prstGeom>
        </p:spPr>
      </p:pic>
      <p:pic>
        <p:nvPicPr>
          <p:cNvPr id="4" name="Picture 3" descr="akbar portrait paint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838200"/>
            <a:ext cx="1634446" cy="2143125"/>
          </a:xfrm>
          <a:prstGeom prst="rect">
            <a:avLst/>
          </a:prstGeom>
        </p:spPr>
      </p:pic>
      <p:pic>
        <p:nvPicPr>
          <p:cNvPr id="5" name="Picture 4" descr="jehangir co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3124200"/>
            <a:ext cx="2220999" cy="2209800"/>
          </a:xfrm>
          <a:prstGeom prst="rect">
            <a:avLst/>
          </a:prstGeom>
        </p:spPr>
      </p:pic>
      <p:pic>
        <p:nvPicPr>
          <p:cNvPr id="6" name="Picture 5" descr="jehangir with win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3124200"/>
            <a:ext cx="2095818" cy="2190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16002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err="1" smtClean="0">
                <a:solidFill>
                  <a:srgbClr val="FF0000"/>
                </a:solidFill>
                <a:latin typeface="Comic Sans MS" pitchFamily="66" charset="0"/>
              </a:rPr>
              <a:t>Mughal</a:t>
            </a:r>
            <a:r>
              <a:rPr lang="en-IN" sz="2000" dirty="0" smtClean="0">
                <a:solidFill>
                  <a:srgbClr val="FF0000"/>
                </a:solidFill>
                <a:latin typeface="Comic Sans MS" pitchFamily="66" charset="0"/>
              </a:rPr>
              <a:t> King Akbar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3962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rgbClr val="FF0000"/>
                </a:solidFill>
                <a:latin typeface="Comic Sans MS" pitchFamily="66" charset="0"/>
              </a:rPr>
              <a:t>Akbar’s son King Jahangir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5715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Lucida Calligraphy" pitchFamily="66" charset="0"/>
              </a:rPr>
              <a:t>Remember any other kings who made portraits?</a:t>
            </a:r>
          </a:p>
          <a:p>
            <a:r>
              <a:rPr lang="en-IN" dirty="0" smtClean="0">
                <a:solidFill>
                  <a:srgbClr val="FFFF00"/>
                </a:solidFill>
                <a:latin typeface="Lucida Calligraphy" pitchFamily="66" charset="0"/>
              </a:rPr>
              <a:t>Remember any other king who used gold to make coins?</a:t>
            </a:r>
            <a:endParaRPr lang="en-IN" dirty="0">
              <a:solidFill>
                <a:srgbClr val="FFFF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Algerian" pitchFamily="82" charset="0"/>
              </a:rPr>
              <a:t>Look what the British got us!</a:t>
            </a:r>
            <a:endParaRPr lang="en-IN" sz="2000" b="1" dirty="0">
              <a:latin typeface="Algerian" pitchFamily="82" charset="0"/>
            </a:endParaRPr>
          </a:p>
        </p:txBody>
      </p:sp>
      <p:pic>
        <p:nvPicPr>
          <p:cNvPr id="4" name="Picture 3" descr="east india compan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1905000" cy="1905000"/>
          </a:xfrm>
          <a:prstGeom prst="rect">
            <a:avLst/>
          </a:prstGeom>
        </p:spPr>
      </p:pic>
      <p:pic>
        <p:nvPicPr>
          <p:cNvPr id="5" name="Picture 4" descr="One-Rupee-Coin-of-British-India.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3200400"/>
            <a:ext cx="1896264" cy="1835095"/>
          </a:xfrm>
          <a:prstGeom prst="rect">
            <a:avLst/>
          </a:prstGeom>
        </p:spPr>
      </p:pic>
      <p:pic>
        <p:nvPicPr>
          <p:cNvPr id="6" name="Picture 5" descr="one paisa co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536" y="1295400"/>
            <a:ext cx="1738951" cy="1733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352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tx2">
                    <a:lumMod val="90000"/>
                  </a:schemeClr>
                </a:solidFill>
              </a:rPr>
              <a:t>The Emblem of the East India company</a:t>
            </a:r>
            <a:endParaRPr lang="en-IN" dirty="0">
              <a:solidFill>
                <a:schemeClr val="tx2">
                  <a:lumMod val="9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990600" y="2895600"/>
            <a:ext cx="1066800" cy="152400"/>
          </a:xfrm>
          <a:prstGeom prst="straightConnector1">
            <a:avLst/>
          </a:prstGeom>
          <a:ln>
            <a:solidFill>
              <a:schemeClr val="tx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72200" y="5715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tx2">
                    <a:lumMod val="90000"/>
                  </a:schemeClr>
                </a:solidFill>
              </a:rPr>
              <a:t>She was our Queen from 1876 – 1901</a:t>
            </a:r>
            <a:endParaRPr lang="en-IN" dirty="0">
              <a:solidFill>
                <a:schemeClr val="tx2">
                  <a:lumMod val="9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6248400" y="5029200"/>
            <a:ext cx="1219200" cy="304800"/>
          </a:xfrm>
          <a:prstGeom prst="straightConnector1">
            <a:avLst/>
          </a:prstGeom>
          <a:ln>
            <a:solidFill>
              <a:schemeClr val="tx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00400" y="1905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tx2">
                    <a:lumMod val="90000"/>
                  </a:schemeClr>
                </a:solidFill>
              </a:rPr>
              <a:t>Have you ever seen a coin like this?</a:t>
            </a:r>
            <a:endParaRPr lang="en-IN" dirty="0">
              <a:solidFill>
                <a:schemeClr val="tx2">
                  <a:lumMod val="9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791200" y="2286000"/>
            <a:ext cx="1524000" cy="304800"/>
          </a:xfrm>
          <a:prstGeom prst="straightConnector1">
            <a:avLst/>
          </a:prstGeom>
          <a:ln>
            <a:solidFill>
              <a:schemeClr val="tx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kid wonder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114800"/>
            <a:ext cx="1696641" cy="2286000"/>
          </a:xfrm>
          <a:prstGeom prst="rect">
            <a:avLst/>
          </a:prstGeom>
        </p:spPr>
      </p:pic>
      <p:sp>
        <p:nvSpPr>
          <p:cNvPr id="27" name="Cloud Callout 26"/>
          <p:cNvSpPr/>
          <p:nvPr/>
        </p:nvSpPr>
        <p:spPr>
          <a:xfrm>
            <a:off x="2819400" y="3962400"/>
            <a:ext cx="2362200" cy="1524000"/>
          </a:xfrm>
          <a:prstGeom prst="cloudCallout">
            <a:avLst>
              <a:gd name="adj1" fmla="val -83840"/>
              <a:gd name="adj2" fmla="val 756"/>
            </a:avLst>
          </a:prstGeom>
          <a:solidFill>
            <a:schemeClr val="tx1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What IS the East India Company?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Algerian" pitchFamily="82" charset="0"/>
              </a:rPr>
              <a:t>FROM coins to cards: Coins of independent India</a:t>
            </a:r>
            <a:endParaRPr lang="en-IN" b="1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90601"/>
            <a:ext cx="883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After the British left India, we began minting official coins and printing notes.</a:t>
            </a:r>
          </a:p>
          <a:p>
            <a:r>
              <a:rPr lang="en-IN" dirty="0" smtClean="0"/>
              <a:t>This is when we began to call our currency “Rupee”.  </a:t>
            </a:r>
          </a:p>
          <a:p>
            <a:endParaRPr lang="en-IN" dirty="0" smtClean="0"/>
          </a:p>
          <a:p>
            <a:r>
              <a:rPr lang="en-IN" dirty="0" smtClean="0">
                <a:solidFill>
                  <a:srgbClr val="FFFF00"/>
                </a:solidFill>
                <a:latin typeface="Lucida Calligraphy" pitchFamily="66" charset="0"/>
              </a:rPr>
              <a:t>Do you know what this symbol is? Why is this symbol so important?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</p:txBody>
      </p:sp>
      <p:pic>
        <p:nvPicPr>
          <p:cNvPr id="5" name="Picture 4" descr="Post-Independent-One-Rupee-Coin-of-India.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90800"/>
            <a:ext cx="2029886" cy="2029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8768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Do you know “Rupee” comes from “</a:t>
            </a:r>
            <a:r>
              <a:rPr lang="en-IN" dirty="0" err="1" smtClean="0"/>
              <a:t>Rupaiya</a:t>
            </a:r>
            <a:r>
              <a:rPr lang="en-IN" dirty="0" smtClean="0"/>
              <a:t>” ?</a:t>
            </a:r>
          </a:p>
          <a:p>
            <a:endParaRPr lang="en-IN" dirty="0" smtClean="0"/>
          </a:p>
          <a:p>
            <a:r>
              <a:rPr lang="en-IN" dirty="0" smtClean="0"/>
              <a:t>Did you know </a:t>
            </a:r>
            <a:r>
              <a:rPr lang="en-IN" dirty="0" err="1" smtClean="0"/>
              <a:t>Sher</a:t>
            </a:r>
            <a:r>
              <a:rPr lang="en-IN" dirty="0" smtClean="0"/>
              <a:t> Shah </a:t>
            </a:r>
            <a:r>
              <a:rPr lang="en-IN" dirty="0" err="1" smtClean="0"/>
              <a:t>Suri</a:t>
            </a:r>
            <a:r>
              <a:rPr lang="en-IN" dirty="0" smtClean="0"/>
              <a:t> called his silver coins “</a:t>
            </a:r>
            <a:r>
              <a:rPr lang="en-IN" dirty="0" err="1" smtClean="0"/>
              <a:t>Rupaiya</a:t>
            </a:r>
            <a:r>
              <a:rPr lang="en-IN" dirty="0" smtClean="0"/>
              <a:t>”?</a:t>
            </a:r>
          </a:p>
        </p:txBody>
      </p:sp>
      <p:pic>
        <p:nvPicPr>
          <p:cNvPr id="7" name="Picture 6" descr="kid wonder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495800"/>
            <a:ext cx="1526977" cy="20574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6096000" y="3657600"/>
            <a:ext cx="2819400" cy="1676400"/>
          </a:xfrm>
          <a:prstGeom prst="cloudCallout">
            <a:avLst>
              <a:gd name="adj1" fmla="val -72226"/>
              <a:gd name="adj2" fmla="val 2809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Who was SHER SHAH SURI ?</a:t>
            </a:r>
            <a:endParaRPr lang="en-IN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638300" y="2171700"/>
            <a:ext cx="9144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Algerian" pitchFamily="82" charset="0"/>
              </a:rPr>
              <a:t>The Barter System : How Did it work?</a:t>
            </a:r>
            <a:endParaRPr lang="en-IN" sz="2000" b="1" dirty="0">
              <a:latin typeface="Algerian" pitchFamily="82" charset="0"/>
            </a:endParaRPr>
          </a:p>
        </p:txBody>
      </p:sp>
      <p:pic>
        <p:nvPicPr>
          <p:cNvPr id="5" name="Picture 4" descr="bart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2990126" cy="2362200"/>
          </a:xfrm>
          <a:prstGeom prst="rect">
            <a:avLst/>
          </a:prstGeom>
        </p:spPr>
      </p:pic>
      <p:pic>
        <p:nvPicPr>
          <p:cNvPr id="7" name="Picture 6" descr="barter carto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819400"/>
            <a:ext cx="5038016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267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Book Antiqua" pitchFamily="18" charset="0"/>
              </a:rPr>
              <a:t>Here a cat is being exchanged for a tool.</a:t>
            </a:r>
            <a:endParaRPr lang="en-IN" dirty="0">
              <a:solidFill>
                <a:srgbClr val="FFFF00"/>
              </a:solidFill>
              <a:latin typeface="Book Antiqua" pitchFamily="18" charset="0"/>
            </a:endParaRPr>
          </a:p>
        </p:txBody>
      </p:sp>
      <p:cxnSp>
        <p:nvCxnSpPr>
          <p:cNvPr id="12" name="Straight Arrow Connector 11"/>
          <p:cNvCxnSpPr>
            <a:stCxn id="8" idx="0"/>
          </p:cNvCxnSpPr>
          <p:nvPr/>
        </p:nvCxnSpPr>
        <p:spPr>
          <a:xfrm rot="5400000" flipH="1" flipV="1">
            <a:off x="1809750" y="3638550"/>
            <a:ext cx="914400" cy="3429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38600" y="6019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Here women are taking grains and exchanging them with veggies!</a:t>
            </a:r>
            <a:endParaRPr lang="en-IN" dirty="0">
              <a:solidFill>
                <a:srgbClr val="FFFF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6858000" y="5486400"/>
            <a:ext cx="685800" cy="5334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62400" y="1143000"/>
            <a:ext cx="502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i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Bartering is the  exchange of one product or service for another without the use of money. The word barter comes from the French word, </a:t>
            </a:r>
            <a:r>
              <a:rPr lang="en-IN" sz="2000" i="1" dirty="0" err="1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barater</a:t>
            </a:r>
            <a:r>
              <a:rPr lang="en-IN" sz="2000" i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, meaning “to trade.” Early civilizations used this type of exchange before there was money.</a:t>
            </a:r>
            <a:endParaRPr lang="en-IN" sz="2000" i="1" dirty="0">
              <a:solidFill>
                <a:schemeClr val="tx2">
                  <a:lumMod val="75000"/>
                </a:schemeClr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Algerian" pitchFamily="82" charset="0"/>
              </a:rPr>
              <a:t>FROM coins to cards: Coins of independent India</a:t>
            </a:r>
            <a:endParaRPr lang="en-IN" sz="2000" b="1" dirty="0">
              <a:latin typeface="Algerian" pitchFamily="82" charset="0"/>
            </a:endParaRPr>
          </a:p>
        </p:txBody>
      </p:sp>
      <p:pic>
        <p:nvPicPr>
          <p:cNvPr id="3" name="Picture 2" descr="10 rupee co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038600"/>
            <a:ext cx="1360466" cy="1295400"/>
          </a:xfrm>
          <a:prstGeom prst="rect">
            <a:avLst/>
          </a:prstGeom>
        </p:spPr>
      </p:pic>
      <p:pic>
        <p:nvPicPr>
          <p:cNvPr id="4" name="Picture 3" descr="independece co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295400"/>
            <a:ext cx="2047261" cy="2133600"/>
          </a:xfrm>
          <a:prstGeom prst="rect">
            <a:avLst/>
          </a:prstGeom>
        </p:spPr>
      </p:pic>
      <p:pic>
        <p:nvPicPr>
          <p:cNvPr id="5" name="Picture 4" descr="credit car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1752600"/>
            <a:ext cx="3083814" cy="1943100"/>
          </a:xfrm>
          <a:prstGeom prst="rect">
            <a:avLst/>
          </a:prstGeom>
        </p:spPr>
      </p:pic>
      <p:pic>
        <p:nvPicPr>
          <p:cNvPr id="6" name="Picture 5" descr="50 paise co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3962400"/>
            <a:ext cx="1295400" cy="1295400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2133600" y="4038600"/>
            <a:ext cx="1143000" cy="121920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3276600" y="4038600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600" dirty="0" smtClean="0">
                <a:solidFill>
                  <a:srgbClr val="FF0000"/>
                </a:solidFill>
              </a:rPr>
              <a:t>20</a:t>
            </a:r>
            <a:endParaRPr lang="en-IN" sz="6600" dirty="0">
              <a:solidFill>
                <a:srgbClr val="FF0000"/>
              </a:solidFill>
            </a:endParaRPr>
          </a:p>
        </p:txBody>
      </p:sp>
      <p:sp>
        <p:nvSpPr>
          <p:cNvPr id="9" name="Equal 8"/>
          <p:cNvSpPr/>
          <p:nvPr/>
        </p:nvSpPr>
        <p:spPr>
          <a:xfrm>
            <a:off x="4419600" y="4267200"/>
            <a:ext cx="990600" cy="533400"/>
          </a:xfrm>
          <a:prstGeom prst="mathEqua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638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tx2">
                    <a:lumMod val="90000"/>
                  </a:schemeClr>
                </a:solidFill>
              </a:rPr>
              <a:t>Two 50 </a:t>
            </a:r>
            <a:r>
              <a:rPr lang="en-IN" dirty="0" err="1" smtClean="0">
                <a:solidFill>
                  <a:schemeClr val="tx2">
                    <a:lumMod val="90000"/>
                  </a:schemeClr>
                </a:solidFill>
              </a:rPr>
              <a:t>paise</a:t>
            </a:r>
            <a:r>
              <a:rPr lang="en-IN" dirty="0" smtClean="0">
                <a:solidFill>
                  <a:schemeClr val="tx2">
                    <a:lumMod val="90000"/>
                  </a:schemeClr>
                </a:solidFill>
              </a:rPr>
              <a:t> coins make 1 Rupee.</a:t>
            </a:r>
          </a:p>
          <a:p>
            <a:r>
              <a:rPr lang="en-IN" dirty="0" smtClean="0">
                <a:solidFill>
                  <a:schemeClr val="tx2">
                    <a:lumMod val="90000"/>
                  </a:schemeClr>
                </a:solidFill>
              </a:rPr>
              <a:t>Twenty 50 </a:t>
            </a:r>
            <a:r>
              <a:rPr lang="en-IN" dirty="0" err="1" smtClean="0">
                <a:solidFill>
                  <a:schemeClr val="tx2">
                    <a:lumMod val="90000"/>
                  </a:schemeClr>
                </a:solidFill>
              </a:rPr>
              <a:t>paise</a:t>
            </a:r>
            <a:r>
              <a:rPr lang="en-IN" dirty="0" smtClean="0">
                <a:solidFill>
                  <a:schemeClr val="tx2">
                    <a:lumMod val="90000"/>
                  </a:schemeClr>
                </a:solidFill>
              </a:rPr>
              <a:t> coins would make a 10 Rupee coin.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9400" y="2819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92D050"/>
                </a:solidFill>
                <a:latin typeface="Calibri Light" pitchFamily="34" charset="0"/>
              </a:rPr>
              <a:t>When India turned 25!</a:t>
            </a:r>
            <a:endParaRPr lang="en-IN" sz="2400" dirty="0">
              <a:solidFill>
                <a:srgbClr val="92D050"/>
              </a:solidFill>
              <a:latin typeface="Calibri Light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2286000" y="2438400"/>
            <a:ext cx="83820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xplosion 1 13"/>
          <p:cNvSpPr/>
          <p:nvPr/>
        </p:nvSpPr>
        <p:spPr>
          <a:xfrm>
            <a:off x="6553200" y="1143000"/>
            <a:ext cx="2362200" cy="1828800"/>
          </a:xfrm>
          <a:prstGeom prst="irregularSeal1">
            <a:avLst/>
          </a:prstGeom>
          <a:solidFill>
            <a:schemeClr val="tx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This too is MONEY!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33400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accent4">
                    <a:lumMod val="75000"/>
                  </a:schemeClr>
                </a:solidFill>
                <a:latin typeface="Lucida Handwriting" pitchFamily="66" charset="0"/>
              </a:rPr>
              <a:t>It’s time for us to explore the world of ancient coins now!</a:t>
            </a:r>
          </a:p>
          <a:p>
            <a:endParaRPr lang="en-IN" dirty="0" smtClean="0">
              <a:solidFill>
                <a:schemeClr val="accent4">
                  <a:lumMod val="75000"/>
                </a:schemeClr>
              </a:solidFill>
              <a:latin typeface="Lucida Handwriting" pitchFamily="66" charset="0"/>
            </a:endParaRPr>
          </a:p>
          <a:p>
            <a:r>
              <a:rPr lang="en-IN" dirty="0" smtClean="0">
                <a:solidFill>
                  <a:schemeClr val="accent4">
                    <a:lumMod val="75000"/>
                  </a:schemeClr>
                </a:solidFill>
                <a:latin typeface="Lucida Handwriting" pitchFamily="66" charset="0"/>
              </a:rPr>
              <a:t>When you look at these precious objects at the National Museum, remember to ask yourself some questions like</a:t>
            </a:r>
          </a:p>
          <a:p>
            <a:endParaRPr lang="en-IN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28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Jokerman" pitchFamily="82" charset="0"/>
              </a:rPr>
              <a:t>HOW OLD IS IT?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2286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Jokerman" pitchFamily="82" charset="0"/>
              </a:rPr>
              <a:t>WHAT IS IT MADE FROM?</a:t>
            </a:r>
            <a:endParaRPr lang="en-IN" dirty="0">
              <a:solidFill>
                <a:srgbClr val="FF0000"/>
              </a:solidFill>
              <a:latin typeface="Jokerm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0480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92D050"/>
                </a:solidFill>
                <a:latin typeface="Jokerman" pitchFamily="82" charset="0"/>
              </a:rPr>
              <a:t>WHERE WAS IT MADE?WHERRE WAS IT USED? </a:t>
            </a:r>
          </a:p>
          <a:p>
            <a:endParaRPr lang="en-IN" dirty="0" smtClean="0">
              <a:solidFill>
                <a:srgbClr val="92D050"/>
              </a:solidFill>
              <a:latin typeface="Jokerman" pitchFamily="82" charset="0"/>
            </a:endParaRPr>
          </a:p>
          <a:p>
            <a:r>
              <a:rPr lang="en-IN" dirty="0" smtClean="0">
                <a:solidFill>
                  <a:srgbClr val="92D050"/>
                </a:solidFill>
                <a:latin typeface="Jokerman" pitchFamily="82" charset="0"/>
              </a:rPr>
              <a:t>WERE THESE THE SAME PLACES?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4114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accent6">
                    <a:lumMod val="75000"/>
                  </a:schemeClr>
                </a:solidFill>
                <a:latin typeface="Jokerman" pitchFamily="82" charset="0"/>
              </a:rPr>
              <a:t>WHO USED IT? WHO MADE IT?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029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  <a:latin typeface="Jokerman" pitchFamily="82" charset="0"/>
              </a:rPr>
              <a:t>DID THE OBJECT TELL YOU SOMETHING ABOUT PEOPLE OF THE PAST?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5791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tx2">
                    <a:lumMod val="75000"/>
                  </a:schemeClr>
                </a:solidFill>
                <a:latin typeface="Jokerman" pitchFamily="82" charset="0"/>
              </a:rPr>
              <a:t>DID YOU LEARN SOMETHING NEW ABOUT OUR ANCESTORS?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rgbClr val="00B0F0"/>
                </a:solidFill>
                <a:latin typeface="Algerian" pitchFamily="82" charset="0"/>
              </a:rPr>
              <a:t>Further reading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524000"/>
            <a:ext cx="769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Rounded MT Bold" pitchFamily="34" charset="0"/>
              </a:rPr>
              <a:t>Bhandarkar</a:t>
            </a:r>
            <a:r>
              <a:rPr lang="en-US" dirty="0" smtClean="0">
                <a:latin typeface="Arial Rounded MT Bold" pitchFamily="34" charset="0"/>
              </a:rPr>
              <a:t>, D. R. </a:t>
            </a:r>
            <a:r>
              <a:rPr lang="en-US" i="1" dirty="0" smtClean="0">
                <a:latin typeface="Arial Rounded MT Bold" pitchFamily="34" charset="0"/>
              </a:rPr>
              <a:t>Lectures on Ancient Indian Numismatics.</a:t>
            </a:r>
            <a:r>
              <a:rPr lang="en-US" dirty="0" smtClean="0">
                <a:latin typeface="Arial Rounded MT Bold" pitchFamily="34" charset="0"/>
              </a:rPr>
              <a:t> Asian Educational Services, 1990.</a:t>
            </a:r>
          </a:p>
          <a:p>
            <a:endParaRPr lang="en-IN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Brown, C. J. </a:t>
            </a:r>
            <a:r>
              <a:rPr lang="en-US" i="1" dirty="0" smtClean="0">
                <a:latin typeface="Arial Rounded MT Bold" pitchFamily="34" charset="0"/>
              </a:rPr>
              <a:t>Coins of India.</a:t>
            </a:r>
            <a:r>
              <a:rPr lang="en-US" dirty="0" smtClean="0">
                <a:latin typeface="Arial Rounded MT Bold" pitchFamily="34" charset="0"/>
              </a:rPr>
              <a:t> Asian Educational Services, 1992.</a:t>
            </a:r>
          </a:p>
          <a:p>
            <a:endParaRPr lang="en-IN" dirty="0" smtClean="0">
              <a:latin typeface="Arial Rounded MT Bold" pitchFamily="34" charset="0"/>
            </a:endParaRPr>
          </a:p>
          <a:p>
            <a:r>
              <a:rPr lang="en-US" dirty="0" err="1" smtClean="0">
                <a:latin typeface="Arial Rounded MT Bold" pitchFamily="34" charset="0"/>
              </a:rPr>
              <a:t>Kosambi</a:t>
            </a:r>
            <a:r>
              <a:rPr lang="en-US" dirty="0" smtClean="0">
                <a:latin typeface="Arial Rounded MT Bold" pitchFamily="34" charset="0"/>
              </a:rPr>
              <a:t>, D. D. </a:t>
            </a:r>
            <a:r>
              <a:rPr lang="en-US" i="1" dirty="0" smtClean="0">
                <a:latin typeface="Arial Rounded MT Bold" pitchFamily="34" charset="0"/>
              </a:rPr>
              <a:t>Indian Numismatics.</a:t>
            </a:r>
            <a:r>
              <a:rPr lang="en-US" dirty="0" smtClean="0">
                <a:latin typeface="Arial Rounded MT Bold" pitchFamily="34" charset="0"/>
              </a:rPr>
              <a:t> Orient </a:t>
            </a:r>
            <a:r>
              <a:rPr lang="en-US" dirty="0" err="1" smtClean="0">
                <a:latin typeface="Arial Rounded MT Bold" pitchFamily="34" charset="0"/>
              </a:rPr>
              <a:t>Blackswan</a:t>
            </a:r>
            <a:r>
              <a:rPr lang="en-US" dirty="0" smtClean="0">
                <a:latin typeface="Arial Rounded MT Bold" pitchFamily="34" charset="0"/>
              </a:rPr>
              <a:t>, 1981.</a:t>
            </a:r>
          </a:p>
          <a:p>
            <a:endParaRPr lang="en-IN" dirty="0" smtClean="0">
              <a:latin typeface="Arial Rounded MT Bold" pitchFamily="34" charset="0"/>
            </a:endParaRPr>
          </a:p>
          <a:p>
            <a:r>
              <a:rPr lang="en-US" dirty="0" err="1" smtClean="0">
                <a:latin typeface="Arial Rounded MT Bold" pitchFamily="34" charset="0"/>
              </a:rPr>
              <a:t>MacDowall</a:t>
            </a:r>
            <a:r>
              <a:rPr lang="en-US" dirty="0" smtClean="0">
                <a:latin typeface="Arial Rounded MT Bold" pitchFamily="34" charset="0"/>
              </a:rPr>
              <a:t>, David William. </a:t>
            </a:r>
            <a:r>
              <a:rPr lang="en-US" i="1" dirty="0" smtClean="0">
                <a:latin typeface="Arial Rounded MT Bold" pitchFamily="34" charset="0"/>
              </a:rPr>
              <a:t>Indian Numismatics: History, Art, and Culture : Essays in </a:t>
            </a:r>
            <a:r>
              <a:rPr lang="en-US" i="1" dirty="0" err="1" smtClean="0">
                <a:latin typeface="Arial Rounded MT Bold" pitchFamily="34" charset="0"/>
              </a:rPr>
              <a:t>Honour</a:t>
            </a:r>
            <a:r>
              <a:rPr lang="en-US" i="1" dirty="0" smtClean="0">
                <a:latin typeface="Arial Rounded MT Bold" pitchFamily="34" charset="0"/>
              </a:rPr>
              <a:t> of Dr. P.L. Gupta, Volume 1.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Agam</a:t>
            </a:r>
            <a:r>
              <a:rPr lang="en-US" dirty="0" smtClean="0">
                <a:latin typeface="Arial Rounded MT Bold" pitchFamily="34" charset="0"/>
              </a:rPr>
              <a:t> Kala </a:t>
            </a:r>
            <a:r>
              <a:rPr lang="en-US" dirty="0" err="1" smtClean="0">
                <a:latin typeface="Arial Rounded MT Bold" pitchFamily="34" charset="0"/>
              </a:rPr>
              <a:t>Prakashan</a:t>
            </a:r>
            <a:r>
              <a:rPr lang="en-US" dirty="0" smtClean="0">
                <a:latin typeface="Arial Rounded MT Bold" pitchFamily="34" charset="0"/>
              </a:rPr>
              <a:t>, 1992.</a:t>
            </a:r>
          </a:p>
          <a:p>
            <a:endParaRPr lang="en-IN" dirty="0" smtClean="0">
              <a:latin typeface="Arial Rounded MT Bold" pitchFamily="34" charset="0"/>
            </a:endParaRPr>
          </a:p>
          <a:p>
            <a:r>
              <a:rPr lang="en-US" dirty="0" err="1" smtClean="0">
                <a:latin typeface="Arial Rounded MT Bold" pitchFamily="34" charset="0"/>
              </a:rPr>
              <a:t>Sircar</a:t>
            </a:r>
            <a:r>
              <a:rPr lang="en-US" dirty="0" smtClean="0">
                <a:latin typeface="Arial Rounded MT Bold" pitchFamily="34" charset="0"/>
              </a:rPr>
              <a:t>, D. C. </a:t>
            </a:r>
            <a:r>
              <a:rPr lang="en-US" i="1" dirty="0" smtClean="0">
                <a:latin typeface="Arial Rounded MT Bold" pitchFamily="34" charset="0"/>
              </a:rPr>
              <a:t>Studies in Indian Coins.</a:t>
            </a:r>
            <a:r>
              <a:rPr lang="en-US" dirty="0" smtClean="0">
                <a:latin typeface="Arial Rounded MT Bold" pitchFamily="34" charset="0"/>
              </a:rPr>
              <a:t> Delhi: </a:t>
            </a:r>
            <a:r>
              <a:rPr lang="en-US" dirty="0" err="1" smtClean="0">
                <a:latin typeface="Arial Rounded MT Bold" pitchFamily="34" charset="0"/>
              </a:rPr>
              <a:t>Motilal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Benarasidas</a:t>
            </a:r>
            <a:r>
              <a:rPr lang="en-US" dirty="0" smtClean="0">
                <a:latin typeface="Arial Rounded MT Bold" pitchFamily="34" charset="0"/>
              </a:rPr>
              <a:t> Publishers, 2008.</a:t>
            </a:r>
            <a:endParaRPr lang="en-IN" dirty="0" smtClean="0">
              <a:latin typeface="Arial Rounded MT Bold" pitchFamily="34" charset="0"/>
            </a:endParaRPr>
          </a:p>
          <a:p>
            <a:r>
              <a:rPr lang="en-IN" dirty="0" smtClean="0">
                <a:solidFill>
                  <a:srgbClr val="FF0000"/>
                </a:solidFill>
                <a:latin typeface="Arial Rounded MT Bold" pitchFamily="34" charset="0"/>
              </a:rPr>
              <a:t> 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819400"/>
            <a:ext cx="5715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BlissRegular" pitchFamily="2" charset="0"/>
              </a:rPr>
              <a:t>Visit National Museum website</a:t>
            </a:r>
          </a:p>
          <a:p>
            <a:r>
              <a:rPr lang="en-GB" sz="2800" dirty="0" smtClean="0">
                <a:solidFill>
                  <a:srgbClr val="00B0F0"/>
                </a:solidFill>
                <a:latin typeface="BlissRegular" pitchFamily="2" charset="0"/>
              </a:rPr>
              <a:t>www.nationalmuseumindia.gov.in</a:t>
            </a:r>
          </a:p>
          <a:p>
            <a:endParaRPr lang="en-GB" sz="2800" dirty="0" smtClean="0">
              <a:latin typeface="BlissRegular" pitchFamily="2" charset="0"/>
            </a:endParaRPr>
          </a:p>
          <a:p>
            <a:r>
              <a:rPr lang="en-GB" sz="2800" dirty="0" smtClean="0">
                <a:latin typeface="BlissRegular" pitchFamily="2" charset="0"/>
              </a:rPr>
              <a:t>You can also explore our numismatics and epigraphy collection by visiting </a:t>
            </a:r>
          </a:p>
          <a:p>
            <a:r>
              <a:rPr lang="en-GB" sz="2800" dirty="0" smtClean="0">
                <a:solidFill>
                  <a:srgbClr val="00B0F0"/>
                </a:solidFill>
                <a:latin typeface="BlissRegular" pitchFamily="2" charset="0"/>
              </a:rPr>
              <a:t>http://www.nationalmuseumindia.gov.in/departments-miniature-numismatic.asp?lk=dp4</a:t>
            </a:r>
            <a:endParaRPr lang="en-GB" sz="2800" dirty="0">
              <a:solidFill>
                <a:srgbClr val="00B0F0"/>
              </a:solidFill>
              <a:latin typeface="BlissRegula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wries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96" y="2888074"/>
            <a:ext cx="3306604" cy="2750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572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Algerian" pitchFamily="82" charset="0"/>
              </a:rPr>
              <a:t>What did we do without coins?</a:t>
            </a:r>
            <a:endParaRPr lang="en-IN" sz="2000" b="1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8674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rgbClr val="FFFF00"/>
                </a:solidFill>
                <a:latin typeface="Bradley Hand ITC" pitchFamily="66" charset="0"/>
              </a:rPr>
              <a:t>     </a:t>
            </a:r>
            <a:r>
              <a:rPr lang="en-IN" sz="2000" dirty="0" smtClean="0">
                <a:solidFill>
                  <a:srgbClr val="FF0000"/>
                </a:solidFill>
                <a:latin typeface="Bradley Hand ITC" pitchFamily="66" charset="0"/>
              </a:rPr>
              <a:t>We used cowries and seeds as coins, before we actually made real coins!</a:t>
            </a:r>
          </a:p>
        </p:txBody>
      </p:sp>
      <p:pic>
        <p:nvPicPr>
          <p:cNvPr id="7" name="Picture 6" descr="rathis seed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895599"/>
            <a:ext cx="3124200" cy="279615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2019300" y="4991100"/>
            <a:ext cx="1295400" cy="4572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352800" y="5181600"/>
            <a:ext cx="1981200" cy="7620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" y="12954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i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Before the age of coins, the cowry shell was used as an instrument of payment and a symbol of wealth and power. The cowry , originating in India, was accepted in large parts of Asia, Africa, Oceania and  in Europe. This kind of transaction continued till approximately the 6th century BCE.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  <a:latin typeface="Harrington" pitchFamily="82" charset="0"/>
              </a:rPr>
              <a:t>Here are some other uses of cowries</a:t>
            </a:r>
            <a:endParaRPr lang="en-IN" sz="2400" b="1" dirty="0">
              <a:solidFill>
                <a:schemeClr val="tx2">
                  <a:lumMod val="75000"/>
                </a:schemeClr>
              </a:solidFill>
              <a:latin typeface="Harringto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33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 pitchFamily="66" charset="0"/>
              </a:rPr>
              <a:t>Due to it’s peculiar form, the cowry was also considered to be a fertility symbol, which made it extremely popular with a number of people.</a:t>
            </a:r>
            <a:endParaRPr lang="en-IN" sz="1600" dirty="0">
              <a:solidFill>
                <a:schemeClr val="accent6">
                  <a:lumMod val="60000"/>
                  <a:lumOff val="4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49530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i="1" dirty="0" smtClean="0"/>
              <a:t>Lion headdress of the </a:t>
            </a:r>
            <a:r>
              <a:rPr lang="en-IN" sz="1600" i="1" dirty="0" err="1" smtClean="0"/>
              <a:t>Tangkhul</a:t>
            </a:r>
            <a:r>
              <a:rPr lang="en-IN" sz="1600" i="1" dirty="0" smtClean="0"/>
              <a:t> </a:t>
            </a:r>
            <a:r>
              <a:rPr lang="en-IN" sz="1600" i="1" dirty="0" err="1" smtClean="0"/>
              <a:t>Nagas</a:t>
            </a:r>
            <a:r>
              <a:rPr lang="en-IN" sz="1600" i="1" dirty="0" smtClean="0"/>
              <a:t>, Nagaland, India.</a:t>
            </a:r>
          </a:p>
          <a:p>
            <a:r>
              <a:rPr lang="en-IN" sz="1600" i="1" dirty="0" smtClean="0"/>
              <a:t>Image courtesy: local-moda.blogspot.in </a:t>
            </a:r>
            <a:endParaRPr lang="en-IN" sz="1600" i="1" dirty="0"/>
          </a:p>
        </p:txBody>
      </p:sp>
      <p:pic>
        <p:nvPicPr>
          <p:cNvPr id="16" name="Picture 15" descr="lion head dr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00200"/>
            <a:ext cx="4343400" cy="3261181"/>
          </a:xfrm>
          <a:prstGeom prst="rect">
            <a:avLst/>
          </a:prstGeom>
        </p:spPr>
      </p:pic>
      <p:pic>
        <p:nvPicPr>
          <p:cNvPr id="17" name="Picture 16" descr="bast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752600"/>
            <a:ext cx="4140141" cy="304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00600" y="4953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i="1" dirty="0" smtClean="0"/>
              <a:t>Man and woman from </a:t>
            </a:r>
            <a:r>
              <a:rPr lang="en-IN" sz="1600" i="1" dirty="0" err="1" smtClean="0"/>
              <a:t>Bastar</a:t>
            </a:r>
            <a:r>
              <a:rPr lang="en-IN" sz="1600" i="1" dirty="0" smtClean="0"/>
              <a:t>, Madhya Pradesh, India, wearing </a:t>
            </a:r>
            <a:r>
              <a:rPr lang="en-IN" sz="1600" i="1" dirty="0" err="1" smtClean="0"/>
              <a:t>cowrie</a:t>
            </a:r>
            <a:r>
              <a:rPr lang="en-IN" sz="1600" i="1" dirty="0" smtClean="0"/>
              <a:t> shells as  adornments. Photo courtesy </a:t>
            </a:r>
            <a:r>
              <a:rPr lang="en-IN" sz="1600" i="1" dirty="0" smtClean="0">
                <a:hlinkClick r:id="rId5"/>
              </a:rPr>
              <a:t> </a:t>
            </a:r>
            <a:r>
              <a:rPr lang="en-IN" sz="1600" i="1" dirty="0" err="1" smtClean="0">
                <a:hlinkClick r:id="rId5"/>
              </a:rPr>
              <a:t>Pradeep</a:t>
            </a:r>
            <a:r>
              <a:rPr lang="en-IN" sz="1600" i="1" dirty="0" smtClean="0">
                <a:hlinkClick r:id="rId5"/>
              </a:rPr>
              <a:t> </a:t>
            </a:r>
            <a:r>
              <a:rPr lang="en-IN" sz="1600" i="1" dirty="0" err="1" smtClean="0">
                <a:hlinkClick r:id="rId5"/>
              </a:rPr>
              <a:t>Dadsena</a:t>
            </a:r>
            <a:endParaRPr lang="en-IN" sz="1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Algerian" pitchFamily="82" charset="0"/>
              </a:rPr>
              <a:t>Earliest Coins: Punch Marked 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838200" y="1828800"/>
            <a:ext cx="7543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IN" dirty="0" smtClean="0"/>
          </a:p>
          <a:p>
            <a:pPr algn="just"/>
            <a:r>
              <a:rPr lang="en-IN" sz="2000" dirty="0" smtClean="0">
                <a:solidFill>
                  <a:schemeClr val="accent2">
                    <a:lumMod val="75000"/>
                  </a:schemeClr>
                </a:solidFill>
                <a:latin typeface="Centaur" pitchFamily="18" charset="0"/>
              </a:rPr>
              <a:t>The motifs found on these coins were mostly drawn from nature like the sun, various animal motifs, trees, hills etc. and some were geometrical symbols.</a:t>
            </a:r>
          </a:p>
        </p:txBody>
      </p:sp>
      <p:pic>
        <p:nvPicPr>
          <p:cNvPr id="8" name="Picture 7" descr="MauryanCo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124200"/>
            <a:ext cx="5715000" cy="25904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58674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An elephant		A Sun motif			</a:t>
            </a:r>
            <a:endParaRPr lang="en-IN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1181100" y="5067300"/>
            <a:ext cx="1524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3695700" y="5295900"/>
            <a:ext cx="914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38200" y="1143000"/>
            <a:ext cx="739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dirty="0" smtClean="0">
                <a:solidFill>
                  <a:schemeClr val="accent2">
                    <a:lumMod val="75000"/>
                  </a:schemeClr>
                </a:solidFill>
                <a:latin typeface="Centaur" pitchFamily="18" charset="0"/>
              </a:rPr>
              <a:t>These coins are called 'punch-marked' coins because of their manufacturing technique. These bear symbols, each of which was punched on the coin . The material used was mostly silver or copper.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tin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1828800" cy="3031435"/>
          </a:xfrm>
          <a:prstGeom prst="rect">
            <a:avLst/>
          </a:prstGeom>
        </p:spPr>
      </p:pic>
      <p:pic>
        <p:nvPicPr>
          <p:cNvPr id="3" name="Picture 2" descr="mintin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371600"/>
            <a:ext cx="1488792" cy="3048000"/>
          </a:xfrm>
          <a:prstGeom prst="rect">
            <a:avLst/>
          </a:prstGeom>
        </p:spPr>
      </p:pic>
      <p:pic>
        <p:nvPicPr>
          <p:cNvPr id="4" name="Picture 3" descr="minting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371600"/>
            <a:ext cx="1932572" cy="3028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457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Algerian" pitchFamily="82" charset="0"/>
              </a:rPr>
              <a:t>How to punch a coin?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48006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Step 1: Cutting strips of metal (silver/copper) to coin size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4800600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Step 2: Flattening metal strips/coins into shapes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47244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Step 3: Punching symbols on metal strips/coins</a:t>
            </a:r>
            <a:endParaRPr lang="en-IN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1181100" y="3848100"/>
            <a:ext cx="1524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3238500" y="3848100"/>
            <a:ext cx="1600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791200" y="3733800"/>
            <a:ext cx="14478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048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Algerian" pitchFamily="82" charset="0"/>
              </a:rPr>
              <a:t>Digging up the first ever coins!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8382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92D050"/>
                </a:solidFill>
                <a:latin typeface="Matura MT Script Capitals" pitchFamily="66" charset="0"/>
              </a:rPr>
              <a:t>The punch marked coins were excavated over the length and breath of India, beginning in the 19</a:t>
            </a:r>
            <a:r>
              <a:rPr lang="en-IN" baseline="30000" dirty="0" smtClean="0">
                <a:solidFill>
                  <a:srgbClr val="92D050"/>
                </a:solidFill>
                <a:latin typeface="Matura MT Script Capitals" pitchFamily="66" charset="0"/>
              </a:rPr>
              <a:t>th</a:t>
            </a:r>
            <a:r>
              <a:rPr lang="en-IN" dirty="0" smtClean="0">
                <a:solidFill>
                  <a:srgbClr val="92D050"/>
                </a:solidFill>
                <a:latin typeface="Matura MT Script Capitals" pitchFamily="66" charset="0"/>
              </a:rPr>
              <a:t> century. More and more such coins have been found since then.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752600"/>
            <a:ext cx="7848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IN" dirty="0" smtClean="0"/>
          </a:p>
          <a:p>
            <a:pPr algn="just"/>
            <a:endParaRPr lang="en-IN" dirty="0" smtClean="0"/>
          </a:p>
          <a:p>
            <a:pPr algn="just"/>
            <a:endParaRPr lang="en-IN" dirty="0" smtClean="0"/>
          </a:p>
          <a:p>
            <a:pPr algn="just"/>
            <a:endParaRPr lang="en-IN" dirty="0" smtClean="0"/>
          </a:p>
          <a:p>
            <a:pPr algn="just"/>
            <a:endParaRPr lang="en-IN" dirty="0" smtClean="0"/>
          </a:p>
          <a:p>
            <a:pPr algn="just"/>
            <a:endParaRPr lang="en-IN" dirty="0" smtClean="0"/>
          </a:p>
          <a:p>
            <a:pPr algn="just"/>
            <a:endParaRPr lang="en-IN" dirty="0" smtClean="0"/>
          </a:p>
          <a:p>
            <a:pPr algn="just"/>
            <a:endParaRPr lang="en-IN" dirty="0" smtClean="0"/>
          </a:p>
          <a:p>
            <a:pPr algn="just"/>
            <a:endParaRPr lang="en-IN" dirty="0" smtClean="0"/>
          </a:p>
          <a:p>
            <a:pPr algn="just"/>
            <a:r>
              <a:rPr lang="en-IN" sz="1400" i="1" dirty="0" err="1" smtClean="0"/>
              <a:t>Karshapana</a:t>
            </a:r>
            <a:r>
              <a:rPr lang="en-IN" sz="1400" i="1" dirty="0" smtClean="0"/>
              <a:t> Coins, </a:t>
            </a:r>
            <a:r>
              <a:rPr lang="en-IN" sz="1400" i="1" dirty="0" err="1" smtClean="0"/>
              <a:t>Maurya</a:t>
            </a:r>
            <a:r>
              <a:rPr lang="en-IN" sz="1400" i="1" dirty="0" smtClean="0"/>
              <a:t> Dynasty, 1</a:t>
            </a:r>
            <a:r>
              <a:rPr lang="en-IN" sz="1400" i="1" baseline="30000" dirty="0" smtClean="0"/>
              <a:t>st</a:t>
            </a:r>
            <a:r>
              <a:rPr lang="en-IN" sz="1400" i="1" dirty="0" smtClean="0"/>
              <a:t> – 3</a:t>
            </a:r>
            <a:r>
              <a:rPr lang="en-IN" sz="1400" i="1" baseline="30000" dirty="0" smtClean="0"/>
              <a:t>rd</a:t>
            </a:r>
            <a:r>
              <a:rPr lang="en-IN" sz="1400" i="1" dirty="0" smtClean="0"/>
              <a:t> century CE. Courtesy: www.antiques.com</a:t>
            </a:r>
          </a:p>
          <a:p>
            <a:pPr algn="just"/>
            <a:endParaRPr lang="en-IN" dirty="0" smtClean="0"/>
          </a:p>
          <a:p>
            <a:pPr algn="just"/>
            <a:endParaRPr lang="en-IN" dirty="0" smtClean="0">
              <a:solidFill>
                <a:srgbClr val="92D050"/>
              </a:solidFill>
              <a:latin typeface="Matura MT Script Capitals" pitchFamily="66" charset="0"/>
            </a:endParaRPr>
          </a:p>
          <a:p>
            <a:pPr algn="just"/>
            <a:r>
              <a:rPr lang="en-IN" dirty="0" smtClean="0">
                <a:solidFill>
                  <a:srgbClr val="92D050"/>
                </a:solidFill>
                <a:latin typeface="Matura MT Script Capitals" pitchFamily="66" charset="0"/>
              </a:rPr>
              <a:t>They are broadly classified into two periods:</a:t>
            </a:r>
          </a:p>
          <a:p>
            <a:pPr algn="just"/>
            <a:endParaRPr lang="en-IN" dirty="0" smtClean="0">
              <a:solidFill>
                <a:srgbClr val="92D050"/>
              </a:solidFill>
              <a:latin typeface="Matura MT Script Capitals" pitchFamily="66" charset="0"/>
            </a:endParaRPr>
          </a:p>
          <a:p>
            <a:pPr algn="just"/>
            <a:r>
              <a:rPr lang="en-IN" dirty="0" smtClean="0">
                <a:solidFill>
                  <a:srgbClr val="92D050"/>
                </a:solidFill>
                <a:latin typeface="Matura MT Script Capitals" pitchFamily="66" charset="0"/>
              </a:rPr>
              <a:t>The period of the Local States</a:t>
            </a:r>
          </a:p>
          <a:p>
            <a:pPr algn="just"/>
            <a:r>
              <a:rPr lang="en-IN" dirty="0" smtClean="0">
                <a:solidFill>
                  <a:srgbClr val="92D050"/>
                </a:solidFill>
                <a:latin typeface="Matura MT Script Capitals" pitchFamily="66" charset="0"/>
              </a:rPr>
              <a:t>The period of the Imperial </a:t>
            </a:r>
            <a:r>
              <a:rPr lang="en-IN" dirty="0" err="1" smtClean="0">
                <a:solidFill>
                  <a:srgbClr val="92D050"/>
                </a:solidFill>
                <a:latin typeface="Matura MT Script Capitals" pitchFamily="66" charset="0"/>
              </a:rPr>
              <a:t>Maurays</a:t>
            </a:r>
            <a:endParaRPr lang="en-IN" dirty="0" smtClean="0">
              <a:solidFill>
                <a:srgbClr val="92D050"/>
              </a:solidFill>
              <a:latin typeface="Matura MT Script Capitals" pitchFamily="66" charset="0"/>
            </a:endParaRPr>
          </a:p>
        </p:txBody>
      </p:sp>
      <p:pic>
        <p:nvPicPr>
          <p:cNvPr id="6" name="Picture 5" descr="khasharpana co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05000"/>
            <a:ext cx="2935734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nch marke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04800"/>
            <a:ext cx="1926090" cy="1447800"/>
          </a:xfrm>
          <a:prstGeom prst="rect">
            <a:avLst/>
          </a:prstGeom>
        </p:spPr>
      </p:pic>
      <p:pic>
        <p:nvPicPr>
          <p:cNvPr id="7" name="Picture 6" descr="punch marked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200400"/>
            <a:ext cx="1828800" cy="1683884"/>
          </a:xfrm>
          <a:prstGeom prst="rect">
            <a:avLst/>
          </a:prstGeom>
        </p:spPr>
      </p:pic>
      <p:pic>
        <p:nvPicPr>
          <p:cNvPr id="12" name="Picture 11" descr="symbols punch marked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2286000" y="1905000"/>
            <a:ext cx="6172200" cy="373075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rot="5400000">
            <a:off x="2133600" y="1066800"/>
            <a:ext cx="19050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3467100" y="1638300"/>
            <a:ext cx="9144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828800" y="3733800"/>
            <a:ext cx="1219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people coin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304800"/>
            <a:ext cx="1295400" cy="1430532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rot="16200000" flipH="1">
            <a:off x="6934200" y="2362200"/>
            <a:ext cx="12954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0" y="58674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rgbClr val="FF0000"/>
                </a:solidFill>
                <a:latin typeface="Comic Sans MS" pitchFamily="66" charset="0"/>
              </a:rPr>
              <a:t>More Symbols in a punch marked coin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latin typeface="Algerian" pitchFamily="82" charset="0"/>
              </a:rPr>
              <a:t>Indo – </a:t>
            </a:r>
            <a:r>
              <a:rPr lang="en-IN" sz="2400" b="1" dirty="0" err="1" smtClean="0">
                <a:latin typeface="Algerian" pitchFamily="82" charset="0"/>
              </a:rPr>
              <a:t>greeks</a:t>
            </a:r>
            <a:r>
              <a:rPr lang="en-IN" sz="2400" b="1" dirty="0" smtClean="0">
                <a:latin typeface="Algerian" pitchFamily="82" charset="0"/>
              </a:rPr>
              <a:t>: Who are these people on coins?</a:t>
            </a:r>
            <a:endParaRPr lang="en-IN" sz="2400" b="1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752600"/>
            <a:ext cx="381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C00000"/>
                </a:solidFill>
              </a:rPr>
              <a:t>Many years ago, a Greek ruler called Alexander travelled to India and established his empire here.</a:t>
            </a:r>
          </a:p>
          <a:p>
            <a:endParaRPr lang="en-IN" sz="2400" dirty="0" smtClean="0">
              <a:solidFill>
                <a:srgbClr val="C00000"/>
              </a:solidFill>
            </a:endParaRPr>
          </a:p>
          <a:p>
            <a:r>
              <a:rPr lang="en-IN" sz="2400" dirty="0" smtClean="0">
                <a:solidFill>
                  <a:srgbClr val="C00000"/>
                </a:solidFill>
              </a:rPr>
              <a:t>They began to be called Indo-Greeks. They made coins with Greek gods and portraits in them.</a:t>
            </a:r>
          </a:p>
        </p:txBody>
      </p:sp>
      <p:pic>
        <p:nvPicPr>
          <p:cNvPr id="4" name="Picture 3" descr="220px-DemetriusIM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1752601"/>
            <a:ext cx="3965195" cy="3929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60960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Matura MT Script Capitals" pitchFamily="66" charset="0"/>
              </a:rPr>
              <a:t>This one is of King Demetrius, the first Indo Greek king. </a:t>
            </a:r>
            <a:endParaRPr lang="en-IN" sz="2000" dirty="0">
              <a:solidFill>
                <a:schemeClr val="tx2">
                  <a:lumMod val="75000"/>
                </a:schemeClr>
              </a:solidFill>
              <a:latin typeface="Matura MT Script Capital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1714500" y="5219700"/>
            <a:ext cx="1447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2177534" y="3396735"/>
            <a:ext cx="563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What is the material they used to make these coins?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1017</TotalTime>
  <Words>1203</Words>
  <Application>Microsoft Office PowerPoint</Application>
  <PresentationFormat>On-screen Show (4:3)</PresentationFormat>
  <Paragraphs>166</Paragraphs>
  <Slides>23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Paper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rige</cp:lastModifiedBy>
  <cp:revision>103</cp:revision>
  <dcterms:created xsi:type="dcterms:W3CDTF">2006-08-16T00:00:00Z</dcterms:created>
  <dcterms:modified xsi:type="dcterms:W3CDTF">2016-11-17T06:21:54Z</dcterms:modified>
</cp:coreProperties>
</file>