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58" r:id="rId11"/>
    <p:sldId id="259" r:id="rId12"/>
    <p:sldId id="260" r:id="rId13"/>
    <p:sldId id="261" r:id="rId14"/>
    <p:sldId id="262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ionalmuseumindia.gov.in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10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sz="8000" dirty="0" err="1" smtClean="0">
                <a:solidFill>
                  <a:srgbClr val="FF0000"/>
                </a:solidFill>
                <a:latin typeface="Kunstler Script" pitchFamily="66" charset="0"/>
              </a:rPr>
              <a:t>Alamkara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>
                <a:latin typeface="Aldhabi" pitchFamily="2" charset="-78"/>
                <a:cs typeface="Aldhabi" pitchFamily="2" charset="-78"/>
              </a:rPr>
              <a:t>The history of Indian Jewellery </a:t>
            </a:r>
            <a:br>
              <a:rPr lang="en-IN" dirty="0" smtClean="0">
                <a:latin typeface="Aldhabi" pitchFamily="2" charset="-78"/>
                <a:cs typeface="Aldhabi" pitchFamily="2" charset="-78"/>
              </a:rPr>
            </a:br>
            <a:r>
              <a:rPr lang="en-IN" dirty="0" smtClean="0">
                <a:latin typeface="Aldhabi" pitchFamily="2" charset="-78"/>
                <a:cs typeface="Aldhabi" pitchFamily="2" charset="-78"/>
              </a:rPr>
              <a:t>through the National Museum Collection</a:t>
            </a:r>
            <a:endParaRPr lang="en-IN" dirty="0">
              <a:latin typeface="Aldhabi" pitchFamily="2" charset="-78"/>
              <a:cs typeface="Aldhabi" pitchFamily="2" charset="-78"/>
            </a:endParaRPr>
          </a:p>
        </p:txBody>
      </p:sp>
      <p:pic>
        <p:nvPicPr>
          <p:cNvPr id="5" name="Picture 4" descr="earrings-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371600"/>
            <a:ext cx="4191000" cy="3231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>
            <a:normAutofit/>
          </a:bodyPr>
          <a:lstStyle/>
          <a:p>
            <a:r>
              <a:rPr lang="en-IN" sz="2400" i="1" dirty="0" smtClean="0">
                <a:latin typeface="+mn-lt"/>
              </a:rPr>
              <a:t>What is jewellery made of?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676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Jewels were a very important part of the human body. Without them, the body was considered imperfect. The earliest jewellery was made of many different materials.</a:t>
            </a:r>
          </a:p>
          <a:p>
            <a:endParaRPr lang="en-IN" dirty="0" smtClean="0"/>
          </a:p>
          <a:p>
            <a:endParaRPr lang="en-IN" dirty="0" smtClean="0"/>
          </a:p>
        </p:txBody>
      </p:sp>
      <p:pic>
        <p:nvPicPr>
          <p:cNvPr id="4" name="Picture 3" descr="shell - wikimedia.o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819400"/>
            <a:ext cx="2336800" cy="1752600"/>
          </a:xfrm>
          <a:prstGeom prst="rect">
            <a:avLst/>
          </a:prstGeom>
        </p:spPr>
      </p:pic>
      <p:pic>
        <p:nvPicPr>
          <p:cNvPr id="5" name="Picture 4" descr="wikimedia.or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2667000"/>
            <a:ext cx="1674904" cy="2232660"/>
          </a:xfrm>
          <a:prstGeom prst="rect">
            <a:avLst/>
          </a:prstGeom>
        </p:spPr>
      </p:pic>
      <p:pic>
        <p:nvPicPr>
          <p:cNvPr id="6" name="Picture 5" descr="frontline.or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2971800"/>
            <a:ext cx="2222500" cy="1638300"/>
          </a:xfrm>
          <a:prstGeom prst="rect">
            <a:avLst/>
          </a:prstGeom>
        </p:spPr>
      </p:pic>
      <p:pic>
        <p:nvPicPr>
          <p:cNvPr id="7" name="Picture 6" descr="wired.co.u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0" y="3124200"/>
            <a:ext cx="2004153" cy="13350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5029200"/>
            <a:ext cx="883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i="1" dirty="0" smtClean="0"/>
              <a:t>Courtesy: wikimedia.org, frontline.org, wired.co.uk</a:t>
            </a:r>
            <a:endParaRPr lang="en-IN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6096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FF0000"/>
                </a:solidFill>
                <a:latin typeface="Bradley Hand ITC" pitchFamily="66" charset="0"/>
              </a:rPr>
              <a:t>Can you think of jewellery made with these?</a:t>
            </a:r>
          </a:p>
        </p:txBody>
      </p:sp>
      <p:sp>
        <p:nvSpPr>
          <p:cNvPr id="12" name="Up Arrow 11"/>
          <p:cNvSpPr/>
          <p:nvPr/>
        </p:nvSpPr>
        <p:spPr>
          <a:xfrm>
            <a:off x="5638800" y="4800600"/>
            <a:ext cx="685800" cy="12192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305800" cy="381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   </a:t>
            </a:r>
            <a:br>
              <a:rPr lang="en-IN" dirty="0" smtClean="0"/>
            </a:br>
            <a:r>
              <a:rPr lang="en-IN" sz="2700" i="1" dirty="0" smtClean="0">
                <a:latin typeface="+mn-lt"/>
              </a:rPr>
              <a:t>How are these Jewelleries made?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The technique of making jewellery has developed over history. Many techniques have continued unbroken till the present day!</a:t>
            </a:r>
            <a:endParaRPr lang="en-IN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590800"/>
            <a:ext cx="495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Moulds and Dies</a:t>
            </a:r>
          </a:p>
          <a:p>
            <a:endParaRPr lang="en-IN" dirty="0" smtClean="0"/>
          </a:p>
          <a:p>
            <a:r>
              <a:rPr lang="en-IN" dirty="0" err="1" smtClean="0"/>
              <a:t>Repousse</a:t>
            </a:r>
            <a:r>
              <a:rPr lang="en-IN" dirty="0" smtClean="0"/>
              <a:t> / </a:t>
            </a:r>
            <a:r>
              <a:rPr lang="en-IN" dirty="0" err="1" smtClean="0"/>
              <a:t>nakshi</a:t>
            </a:r>
            <a:r>
              <a:rPr lang="en-IN" dirty="0" smtClean="0"/>
              <a:t>/ </a:t>
            </a:r>
            <a:r>
              <a:rPr lang="en-IN" dirty="0" err="1" smtClean="0"/>
              <a:t>nakashu-velai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Filigree and Granulation</a:t>
            </a:r>
          </a:p>
          <a:p>
            <a:endParaRPr lang="en-IN" dirty="0" smtClean="0"/>
          </a:p>
          <a:p>
            <a:r>
              <a:rPr lang="en-IN" dirty="0" err="1" smtClean="0"/>
              <a:t>Minakari</a:t>
            </a:r>
            <a:r>
              <a:rPr lang="en-IN" dirty="0" smtClean="0"/>
              <a:t> and </a:t>
            </a:r>
            <a:r>
              <a:rPr lang="en-IN" dirty="0" err="1" smtClean="0"/>
              <a:t>Kundan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 rot="20375472">
            <a:off x="1292157" y="366268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>
                <a:solidFill>
                  <a:schemeClr val="accent4">
                    <a:lumMod val="75000"/>
                  </a:schemeClr>
                </a:solidFill>
                <a:latin typeface="Bradley Hand ITC" pitchFamily="66" charset="0"/>
              </a:rPr>
              <a:t>What do these words mean?</a:t>
            </a:r>
            <a:endParaRPr lang="en-IN" sz="3200" dirty="0">
              <a:solidFill>
                <a:schemeClr val="accent4">
                  <a:lumMod val="7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6" name="Picture 5" descr="bangle-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4114800"/>
            <a:ext cx="3552825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8305800" cy="1143000"/>
          </a:xfrm>
        </p:spPr>
        <p:txBody>
          <a:bodyPr>
            <a:normAutofit/>
          </a:bodyPr>
          <a:lstStyle/>
          <a:p>
            <a:r>
              <a:rPr lang="en-IN" sz="2400" i="1" dirty="0" smtClean="0">
                <a:latin typeface="+mn-lt"/>
              </a:rPr>
              <a:t>Jewellery meets Architecture and </a:t>
            </a:r>
            <a:r>
              <a:rPr lang="en-IN" sz="2400" i="1" dirty="0" err="1" smtClean="0">
                <a:latin typeface="+mn-lt"/>
              </a:rPr>
              <a:t>sculp</a:t>
            </a:r>
            <a:endParaRPr lang="en-IN" sz="2400" i="1" dirty="0" smtClean="0">
              <a:latin typeface="+mn-lt"/>
            </a:endParaRPr>
          </a:p>
        </p:txBody>
      </p:sp>
      <p:pic>
        <p:nvPicPr>
          <p:cNvPr id="4" name="Picture 3" descr="IMAG06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2286000"/>
            <a:ext cx="4785411" cy="17086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3505200"/>
            <a:ext cx="297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00B050"/>
                </a:solidFill>
                <a:latin typeface="Freestyle Script" pitchFamily="66" charset="0"/>
              </a:rPr>
              <a:t> Wooden Sculptures/arch.</a:t>
            </a:r>
          </a:p>
          <a:p>
            <a:endParaRPr lang="en-IN" sz="2400" dirty="0" smtClean="0">
              <a:solidFill>
                <a:srgbClr val="00B050"/>
              </a:solidFill>
              <a:latin typeface="Freestyle Script" pitchFamily="66" charset="0"/>
            </a:endParaRPr>
          </a:p>
          <a:p>
            <a:r>
              <a:rPr lang="en-IN" sz="2400" dirty="0" smtClean="0">
                <a:solidFill>
                  <a:srgbClr val="00B050"/>
                </a:solidFill>
                <a:latin typeface="Freestyle Script" pitchFamily="66" charset="0"/>
              </a:rPr>
              <a:t>This is from a wall of the Mughal city of </a:t>
            </a:r>
            <a:r>
              <a:rPr lang="en-IN" sz="2400" dirty="0" err="1" smtClean="0">
                <a:solidFill>
                  <a:srgbClr val="00B050"/>
                </a:solidFill>
                <a:latin typeface="Freestyle Script" pitchFamily="66" charset="0"/>
              </a:rPr>
              <a:t>Fatehpur</a:t>
            </a:r>
            <a:r>
              <a:rPr lang="en-IN" sz="2400" dirty="0" smtClean="0">
                <a:solidFill>
                  <a:srgbClr val="00B050"/>
                </a:solidFill>
                <a:latin typeface="Freestyle Script" pitchFamily="66" charset="0"/>
              </a:rPr>
              <a:t> </a:t>
            </a:r>
            <a:r>
              <a:rPr lang="en-IN" sz="2400" dirty="0" err="1" smtClean="0">
                <a:solidFill>
                  <a:srgbClr val="00B050"/>
                </a:solidFill>
                <a:latin typeface="Freestyle Script" pitchFamily="66" charset="0"/>
              </a:rPr>
              <a:t>Sikri</a:t>
            </a:r>
            <a:r>
              <a:rPr lang="en-IN" sz="2400" dirty="0" smtClean="0">
                <a:solidFill>
                  <a:srgbClr val="00B050"/>
                </a:solidFill>
                <a:latin typeface="Freestyle Script" pitchFamily="66" charset="0"/>
              </a:rPr>
              <a:t>. </a:t>
            </a:r>
            <a:r>
              <a:rPr lang="en-IN" sz="2400" dirty="0" smtClean="0">
                <a:solidFill>
                  <a:srgbClr val="FF0000"/>
                </a:solidFill>
                <a:latin typeface="Freestyle Script" pitchFamily="66" charset="0"/>
              </a:rPr>
              <a:t>Why are there so many earrings on it?</a:t>
            </a:r>
            <a:endParaRPr lang="en-IN" sz="2400" dirty="0">
              <a:solidFill>
                <a:srgbClr val="FF0000"/>
              </a:solidFill>
              <a:latin typeface="Freestyle Script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14478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00B050"/>
                </a:solidFill>
                <a:latin typeface="Freestyle Script" pitchFamily="66" charset="0"/>
              </a:rPr>
              <a:t>This is from a gate of an ancient city of </a:t>
            </a:r>
            <a:r>
              <a:rPr lang="en-IN" sz="2400" dirty="0" err="1" smtClean="0">
                <a:solidFill>
                  <a:srgbClr val="00B050"/>
                </a:solidFill>
                <a:latin typeface="Freestyle Script" pitchFamily="66" charset="0"/>
              </a:rPr>
              <a:t>Bharhut</a:t>
            </a:r>
            <a:r>
              <a:rPr lang="en-IN" sz="2400" dirty="0" smtClean="0">
                <a:solidFill>
                  <a:srgbClr val="00B050"/>
                </a:solidFill>
                <a:latin typeface="Freestyle Script" pitchFamily="66" charset="0"/>
              </a:rPr>
              <a:t>. It depicts a creeper that fulfils wishes.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4191000"/>
            <a:ext cx="48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solidFill>
                  <a:srgbClr val="00B050"/>
                </a:solidFill>
                <a:latin typeface="Freestyle Script" pitchFamily="66" charset="0"/>
              </a:rPr>
              <a:t>Somebody wished for  loads of jewellery. </a:t>
            </a:r>
          </a:p>
          <a:p>
            <a:endParaRPr lang="en-IN" sz="2800" dirty="0" smtClean="0"/>
          </a:p>
          <a:p>
            <a:r>
              <a:rPr lang="en-IN" sz="2800" dirty="0" smtClean="0">
                <a:solidFill>
                  <a:srgbClr val="FF0000"/>
                </a:solidFill>
                <a:latin typeface="Freestyle Script" pitchFamily="66" charset="0"/>
              </a:rPr>
              <a:t>Do you see them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sz="2700" i="1" dirty="0" smtClean="0">
                <a:latin typeface="+mn-lt"/>
              </a:rPr>
              <a:t>Jewellery meets Art (</a:t>
            </a:r>
            <a:r>
              <a:rPr lang="en-IN" sz="2700" i="1" dirty="0" err="1" smtClean="0">
                <a:latin typeface="+mn-lt"/>
              </a:rPr>
              <a:t>basholi</a:t>
            </a:r>
            <a:r>
              <a:rPr lang="en-IN" sz="2700" i="1" dirty="0" smtClean="0">
                <a:latin typeface="+mn-lt"/>
              </a:rPr>
              <a:t>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4648200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Was jewellery only meant for women? </a:t>
            </a:r>
          </a:p>
          <a:p>
            <a:endParaRPr lang="en-IN" sz="20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IN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Why was jewellery so important to the ancient people? </a:t>
            </a:r>
          </a:p>
          <a:p>
            <a:endParaRPr lang="en-IN" sz="20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8305800" cy="1143000"/>
          </a:xfrm>
        </p:spPr>
        <p:txBody>
          <a:bodyPr>
            <a:normAutofit/>
          </a:bodyPr>
          <a:lstStyle/>
          <a:p>
            <a:r>
              <a:rPr lang="en-IN" sz="2400" i="1" dirty="0" smtClean="0">
                <a:latin typeface="+mn-lt"/>
              </a:rPr>
              <a:t>Jewellery meets religion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79248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Our ancient jewellers took inspiration from the vast collection of mythology to create beautiful motifs in jewels.</a:t>
            </a:r>
          </a:p>
          <a:p>
            <a:endParaRPr lang="en-IN" dirty="0" smtClean="0"/>
          </a:p>
          <a:p>
            <a:r>
              <a:rPr lang="en-IN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Jewellery was also a very important part of the idols in temples. 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sz="3200" dirty="0" smtClean="0">
              <a:solidFill>
                <a:srgbClr val="FF0000"/>
              </a:solidFill>
              <a:latin typeface="Freestyle Script" pitchFamily="66" charset="0"/>
            </a:endParaRPr>
          </a:p>
          <a:p>
            <a:endParaRPr lang="en-IN" sz="3200" dirty="0" smtClean="0">
              <a:solidFill>
                <a:srgbClr val="FF0000"/>
              </a:solidFill>
              <a:latin typeface="Freestyle Script" pitchFamily="66" charset="0"/>
            </a:endParaRPr>
          </a:p>
          <a:p>
            <a:endParaRPr lang="en-IN" sz="3200" dirty="0" smtClean="0">
              <a:solidFill>
                <a:srgbClr val="FF0000"/>
              </a:solidFill>
              <a:latin typeface="Freestyle Script" pitchFamily="66" charset="0"/>
            </a:endParaRPr>
          </a:p>
          <a:p>
            <a:r>
              <a:rPr lang="en-IN" sz="3200" dirty="0" smtClean="0">
                <a:solidFill>
                  <a:srgbClr val="FF0000"/>
                </a:solidFill>
                <a:latin typeface="Freestyle Script" pitchFamily="66" charset="0"/>
              </a:rPr>
              <a:t>Did it serve any purpose to put Gods in Jewellery? Or Jewellery in Gods? </a:t>
            </a:r>
          </a:p>
        </p:txBody>
      </p:sp>
      <p:pic>
        <p:nvPicPr>
          <p:cNvPr id="4" name="Picture 3" descr="gupta vishnu, nm collec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895600"/>
            <a:ext cx="2438400" cy="28953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5400000">
            <a:off x="1814899" y="4281101"/>
            <a:ext cx="30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i="1" dirty="0" smtClean="0"/>
              <a:t>Collection of NM New Delhi</a:t>
            </a:r>
            <a:endParaRPr lang="en-IN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>
            <a:normAutofit/>
          </a:bodyPr>
          <a:lstStyle/>
          <a:p>
            <a:r>
              <a:rPr lang="en-IN" sz="2400" i="1" dirty="0" smtClean="0">
                <a:latin typeface="+mn-lt"/>
              </a:rPr>
              <a:t>Reference List</a:t>
            </a:r>
            <a:endParaRPr lang="en-IN" sz="2400" i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rgbClr val="FF0000"/>
                </a:solidFill>
                <a:latin typeface="Bradley Hand ITC" pitchFamily="66" charset="0"/>
              </a:rPr>
              <a:t>Brijbhushan</a:t>
            </a:r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, </a:t>
            </a:r>
            <a:r>
              <a:rPr lang="en-IN" dirty="0" err="1" smtClean="0">
                <a:solidFill>
                  <a:srgbClr val="FF0000"/>
                </a:solidFill>
                <a:latin typeface="Bradley Hand ITC" pitchFamily="66" charset="0"/>
              </a:rPr>
              <a:t>Jamila</a:t>
            </a:r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. Masterpieces of Indian Jewellery, D.B. </a:t>
            </a:r>
            <a:r>
              <a:rPr lang="en-IN" dirty="0" err="1" smtClean="0">
                <a:solidFill>
                  <a:srgbClr val="FF0000"/>
                </a:solidFill>
                <a:latin typeface="Bradley Hand ITC" pitchFamily="66" charset="0"/>
              </a:rPr>
              <a:t>Taraporevala</a:t>
            </a:r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 Sons &amp; Co. Private Limited, Bombay, 1979. </a:t>
            </a:r>
          </a:p>
          <a:p>
            <a:endParaRPr lang="en-IN" dirty="0" smtClean="0">
              <a:solidFill>
                <a:srgbClr val="FF0000"/>
              </a:solidFill>
              <a:latin typeface="Bradley Hand ITC" pitchFamily="66" charset="0"/>
            </a:endParaRPr>
          </a:p>
          <a:p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Kunz, </a:t>
            </a:r>
            <a:r>
              <a:rPr lang="en-IN" dirty="0" err="1" smtClean="0">
                <a:solidFill>
                  <a:srgbClr val="FF0000"/>
                </a:solidFill>
                <a:latin typeface="Bradley Hand ITC" pitchFamily="66" charset="0"/>
              </a:rPr>
              <a:t>G.F.The</a:t>
            </a:r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 curious </a:t>
            </a:r>
            <a:r>
              <a:rPr lang="en-IN" dirty="0" err="1" smtClean="0">
                <a:solidFill>
                  <a:srgbClr val="FF0000"/>
                </a:solidFill>
                <a:latin typeface="Bradley Hand ITC" pitchFamily="66" charset="0"/>
              </a:rPr>
              <a:t>hore</a:t>
            </a:r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 of precious stones, 1913. Col. T.H. </a:t>
            </a:r>
            <a:r>
              <a:rPr lang="en-IN" dirty="0" err="1" smtClean="0">
                <a:solidFill>
                  <a:srgbClr val="FF0000"/>
                </a:solidFill>
                <a:latin typeface="Bradley Hand ITC" pitchFamily="66" charset="0"/>
              </a:rPr>
              <a:t>Hendley</a:t>
            </a:r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&amp; </a:t>
            </a:r>
            <a:r>
              <a:rPr lang="en-IN" dirty="0" err="1" smtClean="0">
                <a:solidFill>
                  <a:srgbClr val="FF0000"/>
                </a:solidFill>
                <a:latin typeface="Bradley Hand ITC" pitchFamily="66" charset="0"/>
              </a:rPr>
              <a:t>Lient</a:t>
            </a:r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, </a:t>
            </a:r>
            <a:r>
              <a:rPr lang="en-IN" dirty="0" err="1" smtClean="0">
                <a:solidFill>
                  <a:srgbClr val="FF0000"/>
                </a:solidFill>
                <a:latin typeface="Bradley Hand ITC" pitchFamily="66" charset="0"/>
              </a:rPr>
              <a:t>Jeypore</a:t>
            </a:r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 enamels. </a:t>
            </a:r>
          </a:p>
          <a:p>
            <a:endParaRPr lang="en-IN" dirty="0" smtClean="0">
              <a:solidFill>
                <a:srgbClr val="FF0000"/>
              </a:solidFill>
              <a:latin typeface="Bradley Hand ITC" pitchFamily="66" charset="0"/>
            </a:endParaRPr>
          </a:p>
          <a:p>
            <a:r>
              <a:rPr lang="en-IN" dirty="0" err="1" smtClean="0">
                <a:solidFill>
                  <a:srgbClr val="FF0000"/>
                </a:solidFill>
                <a:latin typeface="Bradley Hand ITC" pitchFamily="66" charset="0"/>
              </a:rPr>
              <a:t>Brijbhushan</a:t>
            </a:r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, </a:t>
            </a:r>
            <a:r>
              <a:rPr lang="en-IN" dirty="0" err="1" smtClean="0">
                <a:solidFill>
                  <a:srgbClr val="FF0000"/>
                </a:solidFill>
                <a:latin typeface="Bradley Hand ITC" pitchFamily="66" charset="0"/>
              </a:rPr>
              <a:t>Jamila</a:t>
            </a:r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. Indian Jewellery Ornaments and Decorative Designs.1964. </a:t>
            </a:r>
          </a:p>
          <a:p>
            <a:endParaRPr lang="en-IN" dirty="0" smtClean="0">
              <a:solidFill>
                <a:srgbClr val="FF0000"/>
              </a:solidFill>
              <a:latin typeface="Bradley Hand ITC" pitchFamily="66" charset="0"/>
            </a:endParaRPr>
          </a:p>
          <a:p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Nigam. M.L. Indian Jewellery, Tiger books International, London, 1999. Krishnan, </a:t>
            </a:r>
            <a:r>
              <a:rPr lang="en-IN" dirty="0" err="1" smtClean="0">
                <a:solidFill>
                  <a:srgbClr val="FF0000"/>
                </a:solidFill>
                <a:latin typeface="Bradley Hand ITC" pitchFamily="66" charset="0"/>
              </a:rPr>
              <a:t>Usha</a:t>
            </a:r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 .</a:t>
            </a:r>
            <a:r>
              <a:rPr lang="en-IN" dirty="0" err="1" smtClean="0">
                <a:solidFill>
                  <a:srgbClr val="FF0000"/>
                </a:solidFill>
                <a:latin typeface="Bradley Hand ITC" pitchFamily="66" charset="0"/>
              </a:rPr>
              <a:t>R.Bala</a:t>
            </a:r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 and </a:t>
            </a:r>
            <a:r>
              <a:rPr lang="en-IN" dirty="0" err="1" smtClean="0">
                <a:solidFill>
                  <a:srgbClr val="FF0000"/>
                </a:solidFill>
                <a:latin typeface="Bradley Hand ITC" pitchFamily="66" charset="0"/>
              </a:rPr>
              <a:t>Meera</a:t>
            </a:r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IN" dirty="0" err="1" smtClean="0">
                <a:solidFill>
                  <a:srgbClr val="FF0000"/>
                </a:solidFill>
                <a:latin typeface="Bradley Hand ITC" pitchFamily="66" charset="0"/>
              </a:rPr>
              <a:t>Sushil</a:t>
            </a:r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 Kumar. Dance of the peacock: Jewellery Traditions of India, India Book House limited, Mumbai.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76800"/>
            <a:ext cx="8305800" cy="1143000"/>
          </a:xfrm>
        </p:spPr>
        <p:txBody>
          <a:bodyPr>
            <a:noAutofit/>
          </a:bodyPr>
          <a:lstStyle/>
          <a:p>
            <a:r>
              <a:rPr lang="en-IN" sz="2400" dirty="0" smtClean="0"/>
              <a:t>Department of  Lecturing &amp; Education</a:t>
            </a:r>
            <a:br>
              <a:rPr lang="en-IN" sz="2400" dirty="0" smtClean="0"/>
            </a:br>
            <a:r>
              <a:rPr lang="en-IN" sz="2400" dirty="0" smtClean="0"/>
              <a:t>National Museum</a:t>
            </a:r>
            <a:br>
              <a:rPr lang="en-IN" sz="2400" dirty="0" smtClean="0"/>
            </a:br>
            <a:r>
              <a:rPr lang="en-IN" sz="2400" dirty="0" smtClean="0"/>
              <a:t>new Delhi</a:t>
            </a:r>
            <a:br>
              <a:rPr lang="en-IN" sz="2400" dirty="0" smtClean="0"/>
            </a:br>
            <a:r>
              <a:rPr lang="en-IN" sz="2400" dirty="0" err="1" smtClean="0"/>
              <a:t>Janpath</a:t>
            </a:r>
            <a:r>
              <a:rPr lang="en-IN" sz="2400" dirty="0" smtClean="0"/>
              <a:t> Road</a:t>
            </a:r>
            <a:br>
              <a:rPr lang="en-IN" sz="2400" dirty="0" smtClean="0"/>
            </a:br>
            <a:r>
              <a:rPr lang="en-IN" sz="2400" dirty="0" smtClean="0">
                <a:hlinkClick r:id="rId2"/>
              </a:rPr>
              <a:t>www.nationalmuseumindia.gov.in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nationalmuseumfacebook.com</a:t>
            </a:r>
            <a:br>
              <a:rPr lang="en-IN" sz="2400" dirty="0" smtClean="0"/>
            </a:br>
            <a:endParaRPr lang="en-I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05800" cy="1143000"/>
          </a:xfrm>
        </p:spPr>
        <p:txBody>
          <a:bodyPr>
            <a:normAutofit/>
          </a:bodyPr>
          <a:lstStyle/>
          <a:p>
            <a:r>
              <a:rPr lang="en-IN" sz="2400" i="1" dirty="0" smtClean="0">
                <a:latin typeface="+mn-lt"/>
              </a:rPr>
              <a:t>What does </a:t>
            </a:r>
            <a:r>
              <a:rPr lang="en-IN" sz="2400" i="1" dirty="0" err="1" smtClean="0">
                <a:latin typeface="+mn-lt"/>
              </a:rPr>
              <a:t>Alamkara</a:t>
            </a:r>
            <a:r>
              <a:rPr lang="en-IN" sz="2400" i="1" dirty="0" smtClean="0">
                <a:latin typeface="+mn-lt"/>
              </a:rPr>
              <a:t> mean?</a:t>
            </a:r>
            <a:endParaRPr lang="en-IN" sz="2400" i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4572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term “jewel” comes from the old French word Joule – as something that gives joy.</a:t>
            </a:r>
          </a:p>
          <a:p>
            <a:endParaRPr lang="en-IN" dirty="0" smtClean="0"/>
          </a:p>
          <a:p>
            <a:r>
              <a:rPr lang="en-IN" sz="2400" dirty="0" smtClean="0">
                <a:solidFill>
                  <a:srgbClr val="FF0000"/>
                </a:solidFill>
                <a:latin typeface="Brush Script MT" pitchFamily="66" charset="0"/>
              </a:rPr>
              <a:t>“Jewel” – Everything that gives joy</a:t>
            </a:r>
          </a:p>
          <a:p>
            <a:endParaRPr lang="en-IN" sz="2400" dirty="0" smtClean="0">
              <a:solidFill>
                <a:srgbClr val="FF0000"/>
              </a:solidFill>
              <a:latin typeface="Brush Script MT" pitchFamily="66" charset="0"/>
            </a:endParaRPr>
          </a:p>
          <a:p>
            <a:r>
              <a:rPr lang="en-IN" sz="2400" dirty="0" smtClean="0">
                <a:solidFill>
                  <a:srgbClr val="FF0000"/>
                </a:solidFill>
                <a:latin typeface="Brush Script MT" pitchFamily="66" charset="0"/>
              </a:rPr>
              <a:t>“</a:t>
            </a:r>
            <a:r>
              <a:rPr lang="en-IN" sz="2400" dirty="0" err="1" smtClean="0">
                <a:solidFill>
                  <a:srgbClr val="FF0000"/>
                </a:solidFill>
                <a:latin typeface="Brush Script MT" pitchFamily="66" charset="0"/>
              </a:rPr>
              <a:t>Alamkara</a:t>
            </a:r>
            <a:r>
              <a:rPr lang="en-IN" sz="2400" dirty="0" smtClean="0">
                <a:solidFill>
                  <a:srgbClr val="FF0000"/>
                </a:solidFill>
                <a:latin typeface="Brush Script MT" pitchFamily="66" charset="0"/>
              </a:rPr>
              <a:t>” is a Sanskrit word that means “adornment”.</a:t>
            </a:r>
          </a:p>
          <a:p>
            <a:endParaRPr lang="en-IN" sz="2400" dirty="0" smtClean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72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What other objects give you joy? A rainbow? Or a soft toy?</a:t>
            </a:r>
            <a:endParaRPr lang="en-IN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0"/>
            <a:ext cx="8305800" cy="1143000"/>
          </a:xfrm>
        </p:spPr>
        <p:txBody>
          <a:bodyPr>
            <a:normAutofit/>
          </a:bodyPr>
          <a:lstStyle/>
          <a:p>
            <a:r>
              <a:rPr lang="en-IN" sz="2400" i="1" dirty="0" smtClean="0">
                <a:latin typeface="+mn-lt"/>
              </a:rPr>
              <a:t>Our earliest Jewels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723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latin typeface="Bradley Hand ITC" pitchFamily="66" charset="0"/>
              </a:rPr>
              <a:t>Do you know how old our earliest jewels are?</a:t>
            </a:r>
          </a:p>
          <a:p>
            <a:endParaRPr lang="en-IN" dirty="0" smtClean="0"/>
          </a:p>
          <a:p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Almost 3000 years!</a:t>
            </a:r>
            <a:endParaRPr lang="en-IN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" name="Picture 5" descr="dancing gir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95600"/>
            <a:ext cx="2209800" cy="33207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90800" y="3200400"/>
            <a:ext cx="5943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This statue is also as old as 3000 years</a:t>
            </a:r>
            <a:r>
              <a:rPr lang="en-IN" sz="2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endParaRPr lang="en-IN" sz="2000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Information about dancing girl. Importance of </a:t>
            </a:r>
            <a:r>
              <a:rPr lang="en-IN" sz="2000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jewellary</a:t>
            </a: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in ancient art.</a:t>
            </a:r>
            <a:r>
              <a:rPr lang="en-IN" sz="2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en-IN" sz="20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IN" sz="2000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IN" dirty="0" smtClean="0"/>
          </a:p>
          <a:p>
            <a:endParaRPr lang="en-IN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62000" y="61722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i="1" dirty="0" smtClean="0"/>
              <a:t>Collection of NM New Delhi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dus valley - heritage.gov.p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82312">
            <a:off x="539339" y="831524"/>
            <a:ext cx="2819728" cy="3731521"/>
          </a:xfrm>
          <a:prstGeom prst="rect">
            <a:avLst/>
          </a:prstGeom>
        </p:spPr>
      </p:pic>
      <p:pic>
        <p:nvPicPr>
          <p:cNvPr id="4" name="Picture 3" descr="Brooch-bi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807682">
            <a:off x="3120760" y="1533507"/>
            <a:ext cx="3552825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81800" y="20574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latin typeface="Bradley Hand ITC" pitchFamily="66" charset="0"/>
              </a:rPr>
              <a:t>Information about these – patterns, material</a:t>
            </a:r>
            <a:endParaRPr lang="en-IN" sz="2000" dirty="0">
              <a:latin typeface="Bradley Hand ITC" pitchFamily="66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6096000" y="3200400"/>
            <a:ext cx="1219200" cy="609600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Cloud 8"/>
          <p:cNvSpPr/>
          <p:nvPr/>
        </p:nvSpPr>
        <p:spPr>
          <a:xfrm>
            <a:off x="4495800" y="4419600"/>
            <a:ext cx="3505200" cy="2057400"/>
          </a:xfrm>
          <a:prstGeom prst="cloud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Do you think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patterns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and styles repeat through history?</a:t>
            </a:r>
            <a:endParaRPr lang="en-IN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0938847">
            <a:off x="923004" y="4662891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i="1" dirty="0" smtClean="0"/>
              <a:t>Collection of NM New Delhi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329501" y="26047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i="1" dirty="0" smtClean="0"/>
              <a:t>Collection of NM New Delhi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8305800" cy="1143000"/>
          </a:xfrm>
        </p:spPr>
        <p:txBody>
          <a:bodyPr>
            <a:normAutofit/>
          </a:bodyPr>
          <a:lstStyle/>
          <a:p>
            <a:r>
              <a:rPr lang="en-IN" sz="2400" i="1" dirty="0" smtClean="0">
                <a:latin typeface="+mn-lt"/>
              </a:rPr>
              <a:t>Ancient Jewelleries from an Ancient Land</a:t>
            </a:r>
          </a:p>
        </p:txBody>
      </p:sp>
      <p:pic>
        <p:nvPicPr>
          <p:cNvPr id="3" name="Picture 2" descr="earrings-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0"/>
            <a:ext cx="3557775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2400" y="1905000"/>
            <a:ext cx="51816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These jewelleries come from an ancient city of </a:t>
            </a:r>
            <a:r>
              <a:rPr lang="en-IN" sz="20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Sirkap</a:t>
            </a:r>
            <a:r>
              <a:rPr lang="en-IN" sz="2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in present day Pakistan</a:t>
            </a:r>
            <a:r>
              <a:rPr lang="en-IN" sz="2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endParaRPr lang="en-IN" sz="2000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IN" sz="2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Information about the Greek styles and making techniques. </a:t>
            </a:r>
          </a:p>
          <a:p>
            <a:endParaRPr lang="en-IN" sz="2000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IN" sz="2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Kings travelling with craftsmen</a:t>
            </a:r>
          </a:p>
          <a:p>
            <a:endParaRPr lang="en-IN" sz="2000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IN" sz="20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Jewellery identifiers of a civilisation/ dynasty/ region/ time. </a:t>
            </a:r>
            <a:endParaRPr lang="en-IN" sz="2000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IN" dirty="0" smtClean="0"/>
          </a:p>
          <a:p>
            <a:endParaRPr lang="en-IN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IN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IN" sz="24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61722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i="1" dirty="0" smtClean="0"/>
              <a:t>Collection of NM New Delhi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ex-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887568" cy="4495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7620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Curlz MT" pitchFamily="82" charset="0"/>
              </a:rPr>
              <a:t>This is Greece</a:t>
            </a:r>
            <a:r>
              <a:rPr lang="en-IN" dirty="0" smtClean="0">
                <a:solidFill>
                  <a:srgbClr val="FF0000"/>
                </a:solidFill>
              </a:rPr>
              <a:t>	</a:t>
            </a:r>
            <a:r>
              <a:rPr lang="en-IN" dirty="0" smtClean="0"/>
              <a:t>					</a:t>
            </a:r>
            <a:r>
              <a:rPr lang="en-IN" dirty="0" smtClean="0">
                <a:solidFill>
                  <a:srgbClr val="FF0000"/>
                </a:solidFill>
                <a:latin typeface="Curlz MT" pitchFamily="82" charset="0"/>
              </a:rPr>
              <a:t>This is </a:t>
            </a:r>
            <a:r>
              <a:rPr lang="en-IN" dirty="0" err="1" smtClean="0">
                <a:solidFill>
                  <a:srgbClr val="FF0000"/>
                </a:solidFill>
                <a:latin typeface="Curlz MT" pitchFamily="82" charset="0"/>
              </a:rPr>
              <a:t>Taxila</a:t>
            </a:r>
            <a:endParaRPr lang="en-IN" dirty="0" smtClean="0">
              <a:solidFill>
                <a:srgbClr val="FF0000"/>
              </a:solidFill>
              <a:latin typeface="Curlz MT" pitchFamily="8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876300" y="1409700"/>
            <a:ext cx="10668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6515100" y="2019300"/>
            <a:ext cx="19812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2800" y="6096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HOW DID THE GREEKS TRAVEL SO FAR?</a:t>
            </a:r>
            <a:endParaRPr lang="en-IN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Cloud 11"/>
          <p:cNvSpPr/>
          <p:nvPr/>
        </p:nvSpPr>
        <p:spPr>
          <a:xfrm>
            <a:off x="228600" y="4572000"/>
            <a:ext cx="2971800" cy="20574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dirty="0" smtClean="0">
                <a:solidFill>
                  <a:srgbClr val="00B0F0"/>
                </a:solidFill>
                <a:latin typeface="Curlz MT" pitchFamily="82" charset="0"/>
              </a:rPr>
              <a:t>Lets talk about a brave young king, Alexander. </a:t>
            </a:r>
            <a:endParaRPr lang="en-IN" sz="2000" dirty="0">
              <a:solidFill>
                <a:srgbClr val="00B0F0"/>
              </a:solidFill>
              <a:latin typeface="Curlz MT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5715000"/>
            <a:ext cx="495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i="1" dirty="0" smtClean="0"/>
              <a:t>Courtesy: www.kingsacademy.com</a:t>
            </a:r>
            <a:endParaRPr lang="en-IN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8305800" cy="1143000"/>
          </a:xfrm>
        </p:spPr>
        <p:txBody>
          <a:bodyPr>
            <a:normAutofit/>
          </a:bodyPr>
          <a:lstStyle/>
          <a:p>
            <a:r>
              <a:rPr lang="en-IN" sz="2400" i="1" dirty="0" smtClean="0">
                <a:latin typeface="+mn-lt"/>
              </a:rPr>
              <a:t>New Rulers and new jewels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229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r>
              <a:rPr lang="en-IN" sz="2000" dirty="0" smtClean="0">
                <a:latin typeface="Bradley Hand ITC" pitchFamily="66" charset="0"/>
              </a:rPr>
              <a:t>The </a:t>
            </a:r>
            <a:r>
              <a:rPr lang="en-IN" sz="2000" dirty="0" err="1" smtClean="0">
                <a:latin typeface="Bradley Hand ITC" pitchFamily="66" charset="0"/>
              </a:rPr>
              <a:t>Mughals</a:t>
            </a:r>
            <a:r>
              <a:rPr lang="en-IN" sz="2000" dirty="0" smtClean="0">
                <a:latin typeface="Bradley Hand ITC" pitchFamily="66" charset="0"/>
              </a:rPr>
              <a:t> brought a new aesthetics to Indian Jewellery. Precious gems, gold and diamonds were brought out to make exquisite jewels.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IN" dirty="0"/>
          </a:p>
        </p:txBody>
      </p:sp>
      <p:pic>
        <p:nvPicPr>
          <p:cNvPr id="4" name="Picture 3" descr="turban-ornament-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438400"/>
            <a:ext cx="3552825" cy="2362200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5486400" y="3886200"/>
            <a:ext cx="3048000" cy="22098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Do you know who were the greatest </a:t>
            </a: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Mughal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patrons of jewellery?</a:t>
            </a:r>
          </a:p>
        </p:txBody>
      </p:sp>
      <p:sp>
        <p:nvSpPr>
          <p:cNvPr id="6" name="Cloud 5"/>
          <p:cNvSpPr/>
          <p:nvPr/>
        </p:nvSpPr>
        <p:spPr>
          <a:xfrm>
            <a:off x="457200" y="3962400"/>
            <a:ext cx="3048000" cy="22860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What are the changes in these jewellery from the earlier ones?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50292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i="1" dirty="0" smtClean="0"/>
              <a:t>Collection of NM New Delhi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i="1" dirty="0" smtClean="0">
                <a:solidFill>
                  <a:schemeClr val="tx2"/>
                </a:solidFill>
                <a:ea typeface="+mj-ea"/>
                <a:cs typeface="+mj-cs"/>
              </a:rPr>
              <a:t>Jewellers of the South		Jewellers of the North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 smtClean="0">
                <a:solidFill>
                  <a:schemeClr val="accent4">
                    <a:lumMod val="75000"/>
                  </a:schemeClr>
                </a:solidFill>
              </a:rPr>
              <a:t>Southern Jewellers make jewels through the </a:t>
            </a:r>
            <a:r>
              <a:rPr lang="en-IN" i="1" dirty="0" err="1" smtClean="0">
                <a:solidFill>
                  <a:schemeClr val="accent4">
                    <a:lumMod val="75000"/>
                  </a:schemeClr>
                </a:solidFill>
              </a:rPr>
              <a:t>Repousse</a:t>
            </a:r>
            <a:r>
              <a:rPr lang="en-IN" i="1" dirty="0" smtClean="0">
                <a:solidFill>
                  <a:schemeClr val="accent4">
                    <a:lumMod val="75000"/>
                  </a:schemeClr>
                </a:solidFill>
              </a:rPr>
              <a:t> technique.</a:t>
            </a:r>
            <a:endParaRPr lang="en-IN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 descr="starruby.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581400"/>
            <a:ext cx="1232570" cy="1238250"/>
          </a:xfrm>
          <a:prstGeom prst="rect">
            <a:avLst/>
          </a:prstGeom>
        </p:spPr>
      </p:pic>
      <p:pic>
        <p:nvPicPr>
          <p:cNvPr id="5" name="Picture 4" descr="elongedelart.c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3276600"/>
            <a:ext cx="1600200" cy="160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2578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Southern jewellery used these gems very often. Do you know where they come from?</a:t>
            </a:r>
            <a:endParaRPr lang="en-IN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1905000" y="4572000"/>
            <a:ext cx="6096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76800" y="19050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 smtClean="0">
                <a:solidFill>
                  <a:schemeClr val="accent4">
                    <a:lumMod val="75000"/>
                  </a:schemeClr>
                </a:solidFill>
              </a:rPr>
              <a:t>Northern jewellers make jewels through a combination of metals, gemstones and polychrome enamel.</a:t>
            </a:r>
            <a:endParaRPr lang="en-IN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52578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This is made by a technique called </a:t>
            </a:r>
            <a:r>
              <a:rPr lang="en-IN" dirty="0" err="1" smtClean="0">
                <a:solidFill>
                  <a:srgbClr val="FF0000"/>
                </a:solidFill>
                <a:latin typeface="Bradley Hand ITC" pitchFamily="66" charset="0"/>
              </a:rPr>
              <a:t>Meenakari</a:t>
            </a:r>
            <a:r>
              <a:rPr lang="en-IN" dirty="0" smtClean="0">
                <a:solidFill>
                  <a:srgbClr val="FF0000"/>
                </a:solidFill>
                <a:latin typeface="Bradley Hand ITC" pitchFamily="66" charset="0"/>
              </a:rPr>
              <a:t>. Do you know more about it?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81600" y="3733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Photo to be clicked from gallery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8305800" cy="1143000"/>
          </a:xfrm>
        </p:spPr>
        <p:txBody>
          <a:bodyPr>
            <a:normAutofit/>
          </a:bodyPr>
          <a:lstStyle/>
          <a:p>
            <a:r>
              <a:rPr lang="en-IN" sz="2400" i="1" dirty="0" smtClean="0">
                <a:latin typeface="+mn-lt"/>
              </a:rPr>
              <a:t>The age of European Jewellery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5626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i="1" dirty="0" smtClean="0"/>
              <a:t>Courtesy: Pinterest.com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2819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Image of European Jewellery.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2514600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Princely states. Kings travelling abroad. European companies setting base in India. Catering to rich Indian patrons. </a:t>
            </a:r>
          </a:p>
          <a:p>
            <a:endParaRPr lang="en-IN" dirty="0" smtClean="0"/>
          </a:p>
          <a:p>
            <a:r>
              <a:rPr lang="en-IN" dirty="0" smtClean="0"/>
              <a:t>Minimal, Statement </a:t>
            </a:r>
            <a:r>
              <a:rPr lang="en-IN" dirty="0" err="1" smtClean="0"/>
              <a:t>Jewellary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856</TotalTime>
  <Words>702</Words>
  <Application>Microsoft Office PowerPoint</Application>
  <PresentationFormat>On-screen Show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Alamkara The history of Indian Jewellery  through the National Museum Collection</vt:lpstr>
      <vt:lpstr>What does Alamkara mean?</vt:lpstr>
      <vt:lpstr>Our earliest Jewels</vt:lpstr>
      <vt:lpstr>Slide 4</vt:lpstr>
      <vt:lpstr>Ancient Jewelleries from an Ancient Land</vt:lpstr>
      <vt:lpstr>Slide 6</vt:lpstr>
      <vt:lpstr>New Rulers and new jewels</vt:lpstr>
      <vt:lpstr>Slide 8</vt:lpstr>
      <vt:lpstr>The age of European Jewellery</vt:lpstr>
      <vt:lpstr>What is jewellery made of?</vt:lpstr>
      <vt:lpstr>     How are these Jewelleries made?</vt:lpstr>
      <vt:lpstr>Jewellery meets Architecture and sculp</vt:lpstr>
      <vt:lpstr> Jewellery meets Art (basholi )</vt:lpstr>
      <vt:lpstr>Jewellery meets religion</vt:lpstr>
      <vt:lpstr>Reference List</vt:lpstr>
      <vt:lpstr>Department of  Lecturing &amp; Education National Museum new Delhi Janpath Road www.nationalmuseumindia.gov.in nationalmuseumfacebook.com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Alamkara The history of Indian Jewellery  through the National Museum Collection</dc:title>
  <dc:creator>User</dc:creator>
  <cp:lastModifiedBy>Lenovo</cp:lastModifiedBy>
  <cp:revision>90</cp:revision>
  <dcterms:created xsi:type="dcterms:W3CDTF">2006-08-16T00:00:00Z</dcterms:created>
  <dcterms:modified xsi:type="dcterms:W3CDTF">2015-07-21T05:58:39Z</dcterms:modified>
</cp:coreProperties>
</file>